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notesSlides/notesSlide2.xml" ContentType="application/vnd.openxmlformats-officedocument.presentationml.notesSlide+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diagrams/quickStyle17.xml" ContentType="application/vnd.openxmlformats-officedocument.drawingml.diagramStyle+xml"/>
  <Override PartName="/ppt/diagrams/drawing18.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docProps/custom.xml" ContentType="application/vnd.openxmlformats-officedocument.custom-properties+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drawing3.xml" ContentType="application/vnd.ms-office.drawingml.diagramDrawing+xml"/>
  <Override PartName="/ppt/diagrams/colors12.xml" ContentType="application/vnd.openxmlformats-officedocument.drawingml.diagramColors+xml"/>
  <Override PartName="/ppt/notesSlides/notesSlide3.xml" ContentType="application/vnd.openxmlformats-officedocument.presentationml.notes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diagrams/data11.xml" ContentType="application/vnd.openxmlformats-officedocument.drawingml.diagramData+xml"/>
  <Override PartName="/ppt/diagrams/quickStyle19.xml" ContentType="application/vnd.openxmlformats-officedocument.drawingml.diagramStyle+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charts/chart1.xml" ContentType="application/vnd.openxmlformats-officedocument.drawingml.chart+xml"/>
  <Override PartName="/ppt/diagrams/layout11.xml" ContentType="application/vnd.openxmlformats-officedocument.drawingml.diagramLayout+xml"/>
  <Override PartName="/ppt/diagrams/colors14.xml" ContentType="application/vnd.openxmlformats-officedocument.drawingml.diagramColors+xml"/>
  <Override PartName="/ppt/slides/slide28.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slides/slide24.xml" ContentType="application/vnd.openxmlformats-officedocument.presentationml.slide+xml"/>
  <Override PartName="/ppt/slides/slide35.xml" ContentType="application/vnd.openxmlformats-officedocument.presentationml.slide+xml"/>
  <Override PartName="/ppt/diagrams/quickStyle1.xml" ContentType="application/vnd.openxmlformats-officedocument.drawingml.diagramStyle+xml"/>
  <Default Extension="jpeg" ContentType="image/jpeg"/>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638" r:id="rId2"/>
    <p:sldId id="749" r:id="rId3"/>
    <p:sldId id="750" r:id="rId4"/>
    <p:sldId id="767" r:id="rId5"/>
    <p:sldId id="768" r:id="rId6"/>
    <p:sldId id="769" r:id="rId7"/>
    <p:sldId id="774" r:id="rId8"/>
    <p:sldId id="758" r:id="rId9"/>
    <p:sldId id="712" r:id="rId10"/>
    <p:sldId id="713" r:id="rId11"/>
    <p:sldId id="753" r:id="rId12"/>
    <p:sldId id="718" r:id="rId13"/>
    <p:sldId id="751" r:id="rId14"/>
    <p:sldId id="719" r:id="rId15"/>
    <p:sldId id="720" r:id="rId16"/>
    <p:sldId id="721" r:id="rId17"/>
    <p:sldId id="775" r:id="rId18"/>
    <p:sldId id="760" r:id="rId19"/>
    <p:sldId id="762" r:id="rId20"/>
    <p:sldId id="752" r:id="rId21"/>
    <p:sldId id="766" r:id="rId22"/>
    <p:sldId id="771" r:id="rId23"/>
    <p:sldId id="759" r:id="rId24"/>
    <p:sldId id="776" r:id="rId25"/>
    <p:sldId id="777" r:id="rId26"/>
    <p:sldId id="778" r:id="rId27"/>
    <p:sldId id="764" r:id="rId28"/>
    <p:sldId id="786" r:id="rId29"/>
    <p:sldId id="770" r:id="rId30"/>
    <p:sldId id="772" r:id="rId31"/>
    <p:sldId id="773" r:id="rId32"/>
    <p:sldId id="787" r:id="rId33"/>
    <p:sldId id="788" r:id="rId34"/>
    <p:sldId id="789" r:id="rId35"/>
    <p:sldId id="329" r:id="rId36"/>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3030"/>
    <a:srgbClr val="343434"/>
    <a:srgbClr val="FFCCFF"/>
    <a:srgbClr val="FF7C80"/>
    <a:srgbClr val="DCFCF6"/>
    <a:srgbClr val="0097CC"/>
    <a:srgbClr val="4D4D4D"/>
    <a:srgbClr val="33CCFF"/>
    <a:srgbClr val="3399FF"/>
    <a:srgbClr val="99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43" autoAdjust="0"/>
    <p:restoredTop sz="95932" autoAdjust="0"/>
  </p:normalViewPr>
  <p:slideViewPr>
    <p:cSldViewPr>
      <p:cViewPr>
        <p:scale>
          <a:sx n="66" d="100"/>
          <a:sy n="66" d="100"/>
        </p:scale>
        <p:origin x="-1050" y="-282"/>
      </p:cViewPr>
      <p:guideLst>
        <p:guide orient="horz" pos="2160"/>
        <p:guide pos="2880"/>
      </p:guideLst>
    </p:cSldViewPr>
  </p:slideViewPr>
  <p:outlineViewPr>
    <p:cViewPr>
      <p:scale>
        <a:sx n="33" d="100"/>
        <a:sy n="33" d="100"/>
      </p:scale>
      <p:origin x="0" y="787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42" y="-72"/>
      </p:cViewPr>
      <p:guideLst>
        <p:guide orient="horz" pos="2924"/>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2"/>
  <c:chart>
    <c:autoTitleDeleted val="1"/>
    <c:plotArea>
      <c:layout/>
      <c:pieChart>
        <c:varyColors val="1"/>
        <c:ser>
          <c:idx val="0"/>
          <c:order val="0"/>
          <c:dLbls>
            <c:dLbl>
              <c:idx val="0"/>
              <c:tx>
                <c:rich>
                  <a:bodyPr/>
                  <a:lstStyle/>
                  <a:p>
                    <a:r>
                      <a:rPr lang="fa-IR" dirty="0"/>
                      <a:t>حق مالی </a:t>
                    </a:r>
                    <a:r>
                      <a:rPr lang="fa-IR" dirty="0" smtClean="0"/>
                      <a:t>عمومی </a:t>
                    </a:r>
                    <a:r>
                      <a:rPr lang="fa-IR" dirty="0"/>
                      <a:t>
</a:t>
                    </a:r>
                    <a:r>
                      <a:rPr lang="fa-IR" dirty="0" smtClean="0"/>
                      <a:t>30%</a:t>
                    </a:r>
                    <a:r>
                      <a:rPr lang="en-US" sz="2400" b="0" i="0" u="none" strike="noStrike" baseline="0" dirty="0" smtClean="0">
                        <a:latin typeface="IPT.Zar" pitchFamily="2" charset="2"/>
                      </a:rPr>
                      <a:t>(%22</a:t>
                    </a:r>
                    <a:r>
                      <a:rPr lang="en-US" sz="1000" b="0" i="0" u="none" strike="noStrike" baseline="0" dirty="0" smtClean="0"/>
                      <a:t> RE</a:t>
                    </a:r>
                    <a:r>
                      <a:rPr lang="en-US" sz="1800" b="0" i="0" u="none" strike="noStrike" baseline="0" dirty="0" smtClean="0"/>
                      <a:t>*</a:t>
                    </a:r>
                    <a:r>
                      <a:rPr lang="en-US" sz="1000" b="0" i="0" u="none" strike="noStrike" baseline="0" dirty="0" smtClean="0"/>
                      <a:t>), </a:t>
                    </a:r>
                    <a:endParaRPr lang="fa-IR" sz="1000" dirty="0"/>
                  </a:p>
                </c:rich>
              </c:tx>
              <c:showVal val="1"/>
              <c:showCatName val="1"/>
            </c:dLbl>
            <c:dLbl>
              <c:idx val="1"/>
              <c:tx>
                <c:rich>
                  <a:bodyPr/>
                  <a:lstStyle/>
                  <a:p>
                    <a:r>
                      <a:rPr lang="fa-IR" dirty="0"/>
                      <a:t>بدهی عمومی 
</a:t>
                    </a:r>
                    <a:r>
                      <a:rPr lang="en-US" sz="1000" b="0" i="0" u="none" strike="noStrike" baseline="0" dirty="0" smtClean="0"/>
                      <a:t> </a:t>
                    </a:r>
                    <a:r>
                      <a:rPr lang="fa-IR" dirty="0"/>
                      <a:t>24</a:t>
                    </a:r>
                    <a:r>
                      <a:rPr lang="fa-IR" dirty="0" smtClean="0"/>
                      <a:t>%</a:t>
                    </a:r>
                    <a:r>
                      <a:rPr lang="en-US" sz="2000" b="0" i="0" u="none" strike="noStrike" baseline="0" dirty="0" smtClean="0">
                        <a:latin typeface="IPT.Zar" pitchFamily="2" charset="2"/>
                      </a:rPr>
                      <a:t>(%17 </a:t>
                    </a:r>
                    <a:r>
                      <a:rPr lang="en-US" sz="1000" b="0" i="0" u="none" strike="noStrike" baseline="0" dirty="0" smtClean="0"/>
                      <a:t>RE) </a:t>
                    </a:r>
                    <a:endParaRPr lang="fa-IR" sz="1000" dirty="0"/>
                  </a:p>
                </c:rich>
              </c:tx>
              <c:showVal val="1"/>
              <c:showCatName val="1"/>
            </c:dLbl>
            <c:dLbl>
              <c:idx val="2"/>
              <c:tx>
                <c:rich>
                  <a:bodyPr/>
                  <a:lstStyle/>
                  <a:p>
                    <a:r>
                      <a:rPr lang="en-US" dirty="0"/>
                      <a:t> </a:t>
                    </a:r>
                    <a:r>
                      <a:rPr lang="fa-IR" dirty="0"/>
                      <a:t>حق مالی </a:t>
                    </a:r>
                    <a:r>
                      <a:rPr lang="fa-IR" dirty="0" smtClean="0"/>
                      <a:t>خصوصی</a:t>
                    </a:r>
                    <a:r>
                      <a:rPr lang="fa-IR" dirty="0"/>
                      <a:t>
</a:t>
                    </a:r>
                    <a:r>
                      <a:rPr lang="en-US" dirty="0"/>
                      <a:t> </a:t>
                    </a:r>
                    <a:r>
                      <a:rPr lang="en-US" sz="2000" b="0" i="0" u="none" strike="noStrike" baseline="0" dirty="0">
                        <a:latin typeface="IPT.Zar" pitchFamily="2" charset="2"/>
                      </a:rPr>
                      <a:t>(%78</a:t>
                    </a:r>
                    <a:r>
                      <a:rPr lang="en-US" sz="1000" b="0" i="0" u="none" strike="noStrike" baseline="0" dirty="0"/>
                      <a:t> RE</a:t>
                    </a:r>
                    <a:r>
                      <a:rPr lang="en-US" sz="1000" b="0" i="0" u="none" strike="noStrike" baseline="0" dirty="0" smtClean="0"/>
                      <a:t>) </a:t>
                    </a:r>
                    <a:r>
                      <a:rPr lang="fa-IR" dirty="0"/>
                      <a:t>30%</a:t>
                    </a:r>
                  </a:p>
                </c:rich>
              </c:tx>
              <c:showVal val="1"/>
              <c:showCatName val="1"/>
            </c:dLbl>
            <c:dLbl>
              <c:idx val="3"/>
              <c:tx>
                <c:rich>
                  <a:bodyPr/>
                  <a:lstStyle/>
                  <a:p>
                    <a:r>
                      <a:rPr lang="fa-IR" dirty="0"/>
                      <a:t>بدهی </a:t>
                    </a:r>
                    <a:r>
                      <a:rPr lang="fa-IR" dirty="0" smtClean="0"/>
                      <a:t>خصوصی</a:t>
                    </a:r>
                    <a:r>
                      <a:rPr lang="fa-IR" dirty="0"/>
                      <a:t>
</a:t>
                    </a:r>
                    <a:r>
                      <a:rPr lang="fa-IR" sz="1800" b="0" i="0" u="none" strike="noStrike" baseline="0" dirty="0" smtClean="0"/>
                      <a:t>16%</a:t>
                    </a:r>
                    <a:r>
                      <a:rPr lang="en-US" dirty="0" smtClean="0"/>
                      <a:t> </a:t>
                    </a:r>
                    <a:r>
                      <a:rPr lang="en-US" sz="1000" b="0" i="0" u="none" strike="noStrike" baseline="0" dirty="0" smtClean="0"/>
                      <a:t>(</a:t>
                    </a:r>
                    <a:r>
                      <a:rPr lang="en-US" sz="2000" b="0" i="0" u="none" strike="noStrike" baseline="0" dirty="0" smtClean="0">
                        <a:latin typeface="IPT.Zar" pitchFamily="2" charset="2"/>
                      </a:rPr>
                      <a:t>%49 </a:t>
                    </a:r>
                    <a:r>
                      <a:rPr lang="en-US" sz="1000" b="0" i="0" u="none" strike="noStrike" baseline="0" dirty="0" smtClean="0"/>
                      <a:t>RE) </a:t>
                    </a:r>
                    <a:endParaRPr lang="fa-IR" dirty="0"/>
                  </a:p>
                </c:rich>
              </c:tx>
              <c:showVal val="1"/>
              <c:showCatName val="1"/>
            </c:dLbl>
            <c:showVal val="1"/>
            <c:showCatName val="1"/>
            <c:showLeaderLines val="1"/>
          </c:dLbls>
          <c:cat>
            <c:multiLvlStrRef>
              <c:f>Sheet1!$I$16:$J$19</c:f>
              <c:multiLvlStrCache>
                <c:ptCount val="4"/>
                <c:lvl>
                  <c:pt idx="0">
                    <c:v>حق مالی عمومی </c:v>
                  </c:pt>
                  <c:pt idx="1">
                    <c:v>بدهی عمومی </c:v>
                  </c:pt>
                  <c:pt idx="2">
                    <c:v>حق مالی اختصاصی</c:v>
                  </c:pt>
                  <c:pt idx="3">
                    <c:v>بدهی اختصاصی </c:v>
                  </c:pt>
                </c:lvl>
                <c:lvl>
                  <c:pt idx="0">
                    <c:v>(%22 RE),</c:v>
                  </c:pt>
                  <c:pt idx="1">
                    <c:v>(%17 RE),</c:v>
                  </c:pt>
                  <c:pt idx="2">
                    <c:v> (%78 RE),</c:v>
                  </c:pt>
                  <c:pt idx="3">
                    <c:v>(%49 RE),</c:v>
                  </c:pt>
                </c:lvl>
              </c:multiLvlStrCache>
            </c:multiLvlStrRef>
          </c:cat>
          <c:val>
            <c:numRef>
              <c:f>Sheet1!$K$16:$K$19</c:f>
              <c:numCache>
                <c:formatCode>General</c:formatCode>
                <c:ptCount val="4"/>
                <c:pt idx="0">
                  <c:v>30</c:v>
                </c:pt>
                <c:pt idx="1">
                  <c:v>24</c:v>
                </c:pt>
                <c:pt idx="2">
                  <c:v>30</c:v>
                </c:pt>
                <c:pt idx="3">
                  <c:v>16</c:v>
                </c:pt>
              </c:numCache>
            </c:numRef>
          </c:val>
        </c:ser>
        <c:dLbls>
          <c:showVal val="1"/>
          <c:showCatName val="1"/>
        </c:dLbls>
        <c:firstSliceAng val="0"/>
      </c:pieChart>
    </c:plotArea>
    <c:plotVisOnly val="1"/>
    <c:dispBlanksAs val="zero"/>
  </c:chart>
  <c:txPr>
    <a:bodyPr/>
    <a:lstStyle/>
    <a:p>
      <a:pPr>
        <a:defRPr sz="1600">
          <a:cs typeface="B Zar" pitchFamily="2" charset="-78"/>
        </a:defRPr>
      </a:pPr>
      <a:endParaRPr lang="en-US"/>
    </a:p>
  </c:txPr>
  <c:externalData r:id="rId1"/>
</c:chartSpace>
</file>

<file path=ppt/diagrams/_rels/data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diagrams/_rels/data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diagrams/_rels/drawing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F04C61-90E6-4F0F-9789-27E8C535662B}" type="doc">
      <dgm:prSet loTypeId="urn:microsoft.com/office/officeart/2005/8/layout/hList7#1" loCatId="list" qsTypeId="urn:microsoft.com/office/officeart/2005/8/quickstyle/simple1" qsCatId="simple" csTypeId="urn:microsoft.com/office/officeart/2005/8/colors/accent1_2" csCatId="accent1" phldr="1"/>
      <dgm:spPr/>
      <dgm:t>
        <a:bodyPr/>
        <a:lstStyle/>
        <a:p>
          <a:endParaRPr lang="en-US"/>
        </a:p>
      </dgm:t>
    </dgm:pt>
    <dgm:pt modelId="{B155E5FE-6660-41EB-B548-D52A7D097622}">
      <dgm:prSet/>
      <dgm:spPr/>
      <dgm:t>
        <a:bodyPr/>
        <a:lstStyle/>
        <a:p>
          <a:pPr rtl="1"/>
          <a:r>
            <a:rPr lang="fa-IR" dirty="0" smtClean="0">
              <a:cs typeface="B Zar" pitchFamily="2" charset="-78"/>
            </a:rPr>
            <a:t>اقتصاددان: از منظر ریسک و بازده سرمایه‌گذاری بررسی می‌کند.</a:t>
          </a:r>
          <a:endParaRPr lang="en-US" dirty="0">
            <a:cs typeface="B Zar" pitchFamily="2" charset="-78"/>
          </a:endParaRPr>
        </a:p>
      </dgm:t>
    </dgm:pt>
    <dgm:pt modelId="{D5CA27FD-E370-4857-90A6-B388E6BAD836}" type="parTrans" cxnId="{87C65E7C-9F05-46B1-AC61-8226C3C47D85}">
      <dgm:prSet/>
      <dgm:spPr/>
      <dgm:t>
        <a:bodyPr/>
        <a:lstStyle/>
        <a:p>
          <a:endParaRPr lang="en-US">
            <a:cs typeface="B Zar" pitchFamily="2" charset="-78"/>
          </a:endParaRPr>
        </a:p>
      </dgm:t>
    </dgm:pt>
    <dgm:pt modelId="{0F02A6B1-6F64-4D28-80B6-F6594C72C50D}" type="sibTrans" cxnId="{87C65E7C-9F05-46B1-AC61-8226C3C47D85}">
      <dgm:prSet/>
      <dgm:spPr/>
      <dgm:t>
        <a:bodyPr/>
        <a:lstStyle/>
        <a:p>
          <a:endParaRPr lang="en-US">
            <a:cs typeface="B Zar" pitchFamily="2" charset="-78"/>
          </a:endParaRPr>
        </a:p>
      </dgm:t>
    </dgm:pt>
    <dgm:pt modelId="{A7D1E1D1-CDBF-490F-911B-A80C1185B0A8}">
      <dgm:prSet/>
      <dgm:spPr/>
      <dgm:t>
        <a:bodyPr/>
        <a:lstStyle/>
        <a:p>
          <a:pPr rtl="1"/>
          <a:r>
            <a:rPr lang="fa-IR" dirty="0" smtClean="0">
              <a:cs typeface="B Zar" pitchFamily="2" charset="-78"/>
            </a:rPr>
            <a:t>وکیل: از منظر مجموعه حقوق مترتب بر ملک بررسی می‌کند.</a:t>
          </a:r>
          <a:endParaRPr lang="en-US" dirty="0">
            <a:cs typeface="B Zar" pitchFamily="2" charset="-78"/>
          </a:endParaRPr>
        </a:p>
      </dgm:t>
    </dgm:pt>
    <dgm:pt modelId="{754066D8-770A-422D-9F09-9CDA2C952151}" type="parTrans" cxnId="{5AA773C4-80B8-4420-A9FF-DDB6F323C46B}">
      <dgm:prSet/>
      <dgm:spPr/>
      <dgm:t>
        <a:bodyPr/>
        <a:lstStyle/>
        <a:p>
          <a:endParaRPr lang="en-US">
            <a:cs typeface="B Zar" pitchFamily="2" charset="-78"/>
          </a:endParaRPr>
        </a:p>
      </dgm:t>
    </dgm:pt>
    <dgm:pt modelId="{8BC1722C-3583-4FDD-AABA-E22AC77879D2}" type="sibTrans" cxnId="{5AA773C4-80B8-4420-A9FF-DDB6F323C46B}">
      <dgm:prSet/>
      <dgm:spPr/>
      <dgm:t>
        <a:bodyPr/>
        <a:lstStyle/>
        <a:p>
          <a:endParaRPr lang="en-US">
            <a:cs typeface="B Zar" pitchFamily="2" charset="-78"/>
          </a:endParaRPr>
        </a:p>
      </dgm:t>
    </dgm:pt>
    <dgm:pt modelId="{DEA4DEDA-90F5-4DAC-B85D-B3BFB398B9C7}">
      <dgm:prSet/>
      <dgm:spPr/>
      <dgm:t>
        <a:bodyPr/>
        <a:lstStyle/>
        <a:p>
          <a:pPr rtl="1"/>
          <a:r>
            <a:rPr lang="fa-IR" dirty="0" smtClean="0">
              <a:cs typeface="B Zar" pitchFamily="2" charset="-78"/>
            </a:rPr>
            <a:t>کارشناس محیط زیست: از منظر آثار زیست‌شناسانۀ ساخت‌وساز بررسی می‌کند.</a:t>
          </a:r>
          <a:endParaRPr lang="en-US" dirty="0">
            <a:cs typeface="B Zar" pitchFamily="2" charset="-78"/>
          </a:endParaRPr>
        </a:p>
      </dgm:t>
    </dgm:pt>
    <dgm:pt modelId="{EEF19E6F-FC8C-447D-952B-5C059CF2A62E}" type="parTrans" cxnId="{F0296F23-AA40-4097-927D-560EC14A6A29}">
      <dgm:prSet/>
      <dgm:spPr/>
      <dgm:t>
        <a:bodyPr/>
        <a:lstStyle/>
        <a:p>
          <a:endParaRPr lang="en-US">
            <a:cs typeface="B Zar" pitchFamily="2" charset="-78"/>
          </a:endParaRPr>
        </a:p>
      </dgm:t>
    </dgm:pt>
    <dgm:pt modelId="{C5C2EC6A-28A7-474B-B7AF-B1D7AC5DE944}" type="sibTrans" cxnId="{F0296F23-AA40-4097-927D-560EC14A6A29}">
      <dgm:prSet/>
      <dgm:spPr/>
      <dgm:t>
        <a:bodyPr/>
        <a:lstStyle/>
        <a:p>
          <a:endParaRPr lang="en-US">
            <a:cs typeface="B Zar" pitchFamily="2" charset="-78"/>
          </a:endParaRPr>
        </a:p>
      </dgm:t>
    </dgm:pt>
    <dgm:pt modelId="{33B3122B-2A6F-4EA4-9606-D2AF2C215F34}">
      <dgm:prSet/>
      <dgm:spPr/>
      <dgm:t>
        <a:bodyPr/>
        <a:lstStyle/>
        <a:p>
          <a:pPr rtl="1"/>
          <a:r>
            <a:rPr lang="fa-IR" dirty="0" smtClean="0">
              <a:cs typeface="B Zar" pitchFamily="2" charset="-78"/>
            </a:rPr>
            <a:t>مهندس عمران: از منظر ساختار فیزیکی سازه‌ها بررسی می‌کند.</a:t>
          </a:r>
          <a:endParaRPr lang="en-US" dirty="0">
            <a:cs typeface="B Zar" pitchFamily="2" charset="-78"/>
          </a:endParaRPr>
        </a:p>
      </dgm:t>
    </dgm:pt>
    <dgm:pt modelId="{F6DDEA8B-BD15-49AB-92B7-95FE0E8977F7}" type="parTrans" cxnId="{0D949B85-BE0F-4240-B7C6-02233FA2D92C}">
      <dgm:prSet/>
      <dgm:spPr/>
      <dgm:t>
        <a:bodyPr/>
        <a:lstStyle/>
        <a:p>
          <a:endParaRPr lang="en-US">
            <a:cs typeface="B Zar" pitchFamily="2" charset="-78"/>
          </a:endParaRPr>
        </a:p>
      </dgm:t>
    </dgm:pt>
    <dgm:pt modelId="{F0651BDC-A97C-4745-A36E-AA5ABA520E83}" type="sibTrans" cxnId="{0D949B85-BE0F-4240-B7C6-02233FA2D92C}">
      <dgm:prSet/>
      <dgm:spPr/>
      <dgm:t>
        <a:bodyPr/>
        <a:lstStyle/>
        <a:p>
          <a:endParaRPr lang="en-US">
            <a:cs typeface="B Zar" pitchFamily="2" charset="-78"/>
          </a:endParaRPr>
        </a:p>
      </dgm:t>
    </dgm:pt>
    <dgm:pt modelId="{D31D6340-7FBF-43E7-97FB-3AE3B9B9D326}">
      <dgm:prSet/>
      <dgm:spPr/>
      <dgm:t>
        <a:bodyPr/>
        <a:lstStyle/>
        <a:p>
          <a:pPr rtl="1"/>
          <a:r>
            <a:rPr lang="fa-IR" dirty="0" smtClean="0">
              <a:cs typeface="B Zar" pitchFamily="2" charset="-78"/>
            </a:rPr>
            <a:t>مهندس معمار:  از منظر زیباشناختی بنا و کارکرد‌های آن بررسی می‌کند.</a:t>
          </a:r>
          <a:endParaRPr lang="en-US" dirty="0">
            <a:cs typeface="B Zar" pitchFamily="2" charset="-78"/>
          </a:endParaRPr>
        </a:p>
      </dgm:t>
    </dgm:pt>
    <dgm:pt modelId="{FE761C8C-28E6-4094-ABF2-11BDA8FF4781}" type="parTrans" cxnId="{4BF3A725-B921-4EFF-B5C1-1B07B457F2D5}">
      <dgm:prSet/>
      <dgm:spPr/>
      <dgm:t>
        <a:bodyPr/>
        <a:lstStyle/>
        <a:p>
          <a:endParaRPr lang="en-US">
            <a:cs typeface="B Zar" pitchFamily="2" charset="-78"/>
          </a:endParaRPr>
        </a:p>
      </dgm:t>
    </dgm:pt>
    <dgm:pt modelId="{44DCA387-4031-4C84-AC24-117ED923AB88}" type="sibTrans" cxnId="{4BF3A725-B921-4EFF-B5C1-1B07B457F2D5}">
      <dgm:prSet/>
      <dgm:spPr/>
      <dgm:t>
        <a:bodyPr/>
        <a:lstStyle/>
        <a:p>
          <a:endParaRPr lang="en-US">
            <a:cs typeface="B Zar" pitchFamily="2" charset="-78"/>
          </a:endParaRPr>
        </a:p>
      </dgm:t>
    </dgm:pt>
    <dgm:pt modelId="{134937B5-B414-4A5B-82A1-DB142C605C7C}" type="pres">
      <dgm:prSet presAssocID="{E1F04C61-90E6-4F0F-9789-27E8C535662B}" presName="Name0" presStyleCnt="0">
        <dgm:presLayoutVars>
          <dgm:dir/>
          <dgm:resizeHandles val="exact"/>
        </dgm:presLayoutVars>
      </dgm:prSet>
      <dgm:spPr/>
      <dgm:t>
        <a:bodyPr/>
        <a:lstStyle/>
        <a:p>
          <a:endParaRPr lang="en-US"/>
        </a:p>
      </dgm:t>
    </dgm:pt>
    <dgm:pt modelId="{6F54E360-35F1-405E-9B17-9680766072E6}" type="pres">
      <dgm:prSet presAssocID="{E1F04C61-90E6-4F0F-9789-27E8C535662B}" presName="fgShape" presStyleLbl="fgShp" presStyleIdx="0" presStyleCnt="1"/>
      <dgm:spPr/>
    </dgm:pt>
    <dgm:pt modelId="{7A1DCDAA-B300-4EC7-BA1B-2205FBEFBF25}" type="pres">
      <dgm:prSet presAssocID="{E1F04C61-90E6-4F0F-9789-27E8C535662B}" presName="linComp" presStyleCnt="0"/>
      <dgm:spPr/>
    </dgm:pt>
    <dgm:pt modelId="{44BEAEF4-621C-4FD4-83F5-A2108F87FE2A}" type="pres">
      <dgm:prSet presAssocID="{B155E5FE-6660-41EB-B548-D52A7D097622}" presName="compNode" presStyleCnt="0"/>
      <dgm:spPr/>
    </dgm:pt>
    <dgm:pt modelId="{1A736891-08CB-4E51-B0CD-2CC1B56CE41E}" type="pres">
      <dgm:prSet presAssocID="{B155E5FE-6660-41EB-B548-D52A7D097622}" presName="bkgdShape" presStyleLbl="node1" presStyleIdx="0" presStyleCnt="5"/>
      <dgm:spPr/>
      <dgm:t>
        <a:bodyPr/>
        <a:lstStyle/>
        <a:p>
          <a:endParaRPr lang="en-US"/>
        </a:p>
      </dgm:t>
    </dgm:pt>
    <dgm:pt modelId="{037826B2-B9E3-4883-822D-CAE6E977C9F1}" type="pres">
      <dgm:prSet presAssocID="{B155E5FE-6660-41EB-B548-D52A7D097622}" presName="nodeTx" presStyleLbl="node1" presStyleIdx="0" presStyleCnt="5">
        <dgm:presLayoutVars>
          <dgm:bulletEnabled val="1"/>
        </dgm:presLayoutVars>
      </dgm:prSet>
      <dgm:spPr/>
      <dgm:t>
        <a:bodyPr/>
        <a:lstStyle/>
        <a:p>
          <a:endParaRPr lang="en-US"/>
        </a:p>
      </dgm:t>
    </dgm:pt>
    <dgm:pt modelId="{745E35BB-D125-460A-A161-7B4AA2BC186D}" type="pres">
      <dgm:prSet presAssocID="{B155E5FE-6660-41EB-B548-D52A7D097622}" presName="invisiNode" presStyleLbl="node1" presStyleIdx="0" presStyleCnt="5"/>
      <dgm:spPr/>
    </dgm:pt>
    <dgm:pt modelId="{9E27975F-1489-4D96-9296-3679031ABBA2}" type="pres">
      <dgm:prSet presAssocID="{B155E5FE-6660-41EB-B548-D52A7D097622}" presName="imagNode" presStyleLbl="fgImgPlace1" presStyleIdx="0" presStyleCnt="5"/>
      <dgm:spPr>
        <a:blipFill rotWithShape="0">
          <a:blip xmlns:r="http://schemas.openxmlformats.org/officeDocument/2006/relationships" r:embed="rId1"/>
          <a:stretch>
            <a:fillRect/>
          </a:stretch>
        </a:blipFill>
      </dgm:spPr>
      <dgm:t>
        <a:bodyPr/>
        <a:lstStyle/>
        <a:p>
          <a:endParaRPr lang="en-US"/>
        </a:p>
      </dgm:t>
    </dgm:pt>
    <dgm:pt modelId="{12A3FE60-A719-4991-BC84-3EEA942AA4AB}" type="pres">
      <dgm:prSet presAssocID="{0F02A6B1-6F64-4D28-80B6-F6594C72C50D}" presName="sibTrans" presStyleLbl="sibTrans2D1" presStyleIdx="0" presStyleCnt="0"/>
      <dgm:spPr/>
      <dgm:t>
        <a:bodyPr/>
        <a:lstStyle/>
        <a:p>
          <a:endParaRPr lang="en-US"/>
        </a:p>
      </dgm:t>
    </dgm:pt>
    <dgm:pt modelId="{ED15217C-6119-4C24-88DE-178ED2236209}" type="pres">
      <dgm:prSet presAssocID="{A7D1E1D1-CDBF-490F-911B-A80C1185B0A8}" presName="compNode" presStyleCnt="0"/>
      <dgm:spPr/>
    </dgm:pt>
    <dgm:pt modelId="{66CC1CD6-10EE-4466-85B6-524878F3FF21}" type="pres">
      <dgm:prSet presAssocID="{A7D1E1D1-CDBF-490F-911B-A80C1185B0A8}" presName="bkgdShape" presStyleLbl="node1" presStyleIdx="1" presStyleCnt="5"/>
      <dgm:spPr/>
      <dgm:t>
        <a:bodyPr/>
        <a:lstStyle/>
        <a:p>
          <a:endParaRPr lang="en-US"/>
        </a:p>
      </dgm:t>
    </dgm:pt>
    <dgm:pt modelId="{7A5F37B4-CA9C-4474-A31A-7F3A7B2109E4}" type="pres">
      <dgm:prSet presAssocID="{A7D1E1D1-CDBF-490F-911B-A80C1185B0A8}" presName="nodeTx" presStyleLbl="node1" presStyleIdx="1" presStyleCnt="5">
        <dgm:presLayoutVars>
          <dgm:bulletEnabled val="1"/>
        </dgm:presLayoutVars>
      </dgm:prSet>
      <dgm:spPr/>
      <dgm:t>
        <a:bodyPr/>
        <a:lstStyle/>
        <a:p>
          <a:endParaRPr lang="en-US"/>
        </a:p>
      </dgm:t>
    </dgm:pt>
    <dgm:pt modelId="{297E09A5-92DB-4B6E-A40B-1B8C13075ED1}" type="pres">
      <dgm:prSet presAssocID="{A7D1E1D1-CDBF-490F-911B-A80C1185B0A8}" presName="invisiNode" presStyleLbl="node1" presStyleIdx="1" presStyleCnt="5"/>
      <dgm:spPr/>
    </dgm:pt>
    <dgm:pt modelId="{57A6B26D-F531-4425-8FC9-31BC60FC1DEE}" type="pres">
      <dgm:prSet presAssocID="{A7D1E1D1-CDBF-490F-911B-A80C1185B0A8}" presName="imagNode" presStyleLbl="fgImgPlace1" presStyleIdx="1" presStyleCnt="5"/>
      <dgm:spPr>
        <a:blipFill rotWithShape="0">
          <a:blip xmlns:r="http://schemas.openxmlformats.org/officeDocument/2006/relationships" r:embed="rId2"/>
          <a:stretch>
            <a:fillRect/>
          </a:stretch>
        </a:blipFill>
      </dgm:spPr>
    </dgm:pt>
    <dgm:pt modelId="{0A0C1B06-21C8-40D7-8F3B-7749300795C5}" type="pres">
      <dgm:prSet presAssocID="{8BC1722C-3583-4FDD-AABA-E22AC77879D2}" presName="sibTrans" presStyleLbl="sibTrans2D1" presStyleIdx="0" presStyleCnt="0"/>
      <dgm:spPr/>
      <dgm:t>
        <a:bodyPr/>
        <a:lstStyle/>
        <a:p>
          <a:endParaRPr lang="en-US"/>
        </a:p>
      </dgm:t>
    </dgm:pt>
    <dgm:pt modelId="{099923FB-F8DF-4B95-A651-616C7E01C446}" type="pres">
      <dgm:prSet presAssocID="{DEA4DEDA-90F5-4DAC-B85D-B3BFB398B9C7}" presName="compNode" presStyleCnt="0"/>
      <dgm:spPr/>
    </dgm:pt>
    <dgm:pt modelId="{2995657E-8D1C-416F-8D54-0564AE3C4245}" type="pres">
      <dgm:prSet presAssocID="{DEA4DEDA-90F5-4DAC-B85D-B3BFB398B9C7}" presName="bkgdShape" presStyleLbl="node1" presStyleIdx="2" presStyleCnt="5"/>
      <dgm:spPr/>
      <dgm:t>
        <a:bodyPr/>
        <a:lstStyle/>
        <a:p>
          <a:endParaRPr lang="en-US"/>
        </a:p>
      </dgm:t>
    </dgm:pt>
    <dgm:pt modelId="{947D4B1A-AD2E-446B-B3CB-0E8BB4EFE0A6}" type="pres">
      <dgm:prSet presAssocID="{DEA4DEDA-90F5-4DAC-B85D-B3BFB398B9C7}" presName="nodeTx" presStyleLbl="node1" presStyleIdx="2" presStyleCnt="5">
        <dgm:presLayoutVars>
          <dgm:bulletEnabled val="1"/>
        </dgm:presLayoutVars>
      </dgm:prSet>
      <dgm:spPr/>
      <dgm:t>
        <a:bodyPr/>
        <a:lstStyle/>
        <a:p>
          <a:endParaRPr lang="en-US"/>
        </a:p>
      </dgm:t>
    </dgm:pt>
    <dgm:pt modelId="{4A1F58CD-76EC-45ED-BF4B-76C88BBEDEEA}" type="pres">
      <dgm:prSet presAssocID="{DEA4DEDA-90F5-4DAC-B85D-B3BFB398B9C7}" presName="invisiNode" presStyleLbl="node1" presStyleIdx="2" presStyleCnt="5"/>
      <dgm:spPr/>
    </dgm:pt>
    <dgm:pt modelId="{E9085436-BBF1-409C-906E-C40931D40E2E}" type="pres">
      <dgm:prSet presAssocID="{DEA4DEDA-90F5-4DAC-B85D-B3BFB398B9C7}" presName="imagNode" presStyleLbl="fgImgPlace1" presStyleIdx="2" presStyleCnt="5"/>
      <dgm:spPr>
        <a:blipFill rotWithShape="0">
          <a:blip xmlns:r="http://schemas.openxmlformats.org/officeDocument/2006/relationships" r:embed="rId3"/>
          <a:stretch>
            <a:fillRect/>
          </a:stretch>
        </a:blipFill>
      </dgm:spPr>
    </dgm:pt>
    <dgm:pt modelId="{47CB9B26-0C03-42D6-9B9F-7C71761F5CE2}" type="pres">
      <dgm:prSet presAssocID="{C5C2EC6A-28A7-474B-B7AF-B1D7AC5DE944}" presName="sibTrans" presStyleLbl="sibTrans2D1" presStyleIdx="0" presStyleCnt="0"/>
      <dgm:spPr/>
      <dgm:t>
        <a:bodyPr/>
        <a:lstStyle/>
        <a:p>
          <a:endParaRPr lang="en-US"/>
        </a:p>
      </dgm:t>
    </dgm:pt>
    <dgm:pt modelId="{0999B8D1-1EF4-4C90-BDDA-B7DCF84F241F}" type="pres">
      <dgm:prSet presAssocID="{33B3122B-2A6F-4EA4-9606-D2AF2C215F34}" presName="compNode" presStyleCnt="0"/>
      <dgm:spPr/>
    </dgm:pt>
    <dgm:pt modelId="{089075CD-D7EE-4EAE-87A7-A5D94354490D}" type="pres">
      <dgm:prSet presAssocID="{33B3122B-2A6F-4EA4-9606-D2AF2C215F34}" presName="bkgdShape" presStyleLbl="node1" presStyleIdx="3" presStyleCnt="5"/>
      <dgm:spPr/>
      <dgm:t>
        <a:bodyPr/>
        <a:lstStyle/>
        <a:p>
          <a:endParaRPr lang="en-US"/>
        </a:p>
      </dgm:t>
    </dgm:pt>
    <dgm:pt modelId="{C5A41FB4-BA5B-48DE-9EDE-B4D55047CC06}" type="pres">
      <dgm:prSet presAssocID="{33B3122B-2A6F-4EA4-9606-D2AF2C215F34}" presName="nodeTx" presStyleLbl="node1" presStyleIdx="3" presStyleCnt="5">
        <dgm:presLayoutVars>
          <dgm:bulletEnabled val="1"/>
        </dgm:presLayoutVars>
      </dgm:prSet>
      <dgm:spPr/>
      <dgm:t>
        <a:bodyPr/>
        <a:lstStyle/>
        <a:p>
          <a:endParaRPr lang="en-US"/>
        </a:p>
      </dgm:t>
    </dgm:pt>
    <dgm:pt modelId="{2CF441FA-6C90-43BB-8826-68EBEEC3C1B6}" type="pres">
      <dgm:prSet presAssocID="{33B3122B-2A6F-4EA4-9606-D2AF2C215F34}" presName="invisiNode" presStyleLbl="node1" presStyleIdx="3" presStyleCnt="5"/>
      <dgm:spPr/>
    </dgm:pt>
    <dgm:pt modelId="{5FE23C0E-8E1A-479E-8C13-A443FFC63775}" type="pres">
      <dgm:prSet presAssocID="{33B3122B-2A6F-4EA4-9606-D2AF2C215F34}" presName="imagNode" presStyleLbl="fgImgPlace1" presStyleIdx="3" presStyleCnt="5"/>
      <dgm:spPr>
        <a:blipFill rotWithShape="0">
          <a:blip xmlns:r="http://schemas.openxmlformats.org/officeDocument/2006/relationships" r:embed="rId4"/>
          <a:stretch>
            <a:fillRect/>
          </a:stretch>
        </a:blipFill>
      </dgm:spPr>
    </dgm:pt>
    <dgm:pt modelId="{8AE080A0-452C-4282-AA68-AE89FD3E5855}" type="pres">
      <dgm:prSet presAssocID="{F0651BDC-A97C-4745-A36E-AA5ABA520E83}" presName="sibTrans" presStyleLbl="sibTrans2D1" presStyleIdx="0" presStyleCnt="0"/>
      <dgm:spPr/>
      <dgm:t>
        <a:bodyPr/>
        <a:lstStyle/>
        <a:p>
          <a:endParaRPr lang="en-US"/>
        </a:p>
      </dgm:t>
    </dgm:pt>
    <dgm:pt modelId="{E835DF15-1D52-48DA-9517-906067424AC8}" type="pres">
      <dgm:prSet presAssocID="{D31D6340-7FBF-43E7-97FB-3AE3B9B9D326}" presName="compNode" presStyleCnt="0"/>
      <dgm:spPr/>
    </dgm:pt>
    <dgm:pt modelId="{EABA0118-B3CD-42BC-98A2-25A41FB81BB7}" type="pres">
      <dgm:prSet presAssocID="{D31D6340-7FBF-43E7-97FB-3AE3B9B9D326}" presName="bkgdShape" presStyleLbl="node1" presStyleIdx="4" presStyleCnt="5"/>
      <dgm:spPr/>
      <dgm:t>
        <a:bodyPr/>
        <a:lstStyle/>
        <a:p>
          <a:endParaRPr lang="en-US"/>
        </a:p>
      </dgm:t>
    </dgm:pt>
    <dgm:pt modelId="{27E0C109-0581-496B-93BA-DB0553DF1503}" type="pres">
      <dgm:prSet presAssocID="{D31D6340-7FBF-43E7-97FB-3AE3B9B9D326}" presName="nodeTx" presStyleLbl="node1" presStyleIdx="4" presStyleCnt="5">
        <dgm:presLayoutVars>
          <dgm:bulletEnabled val="1"/>
        </dgm:presLayoutVars>
      </dgm:prSet>
      <dgm:spPr/>
      <dgm:t>
        <a:bodyPr/>
        <a:lstStyle/>
        <a:p>
          <a:endParaRPr lang="en-US"/>
        </a:p>
      </dgm:t>
    </dgm:pt>
    <dgm:pt modelId="{5C72A24A-27C8-4375-9F03-DE7F2210D6EA}" type="pres">
      <dgm:prSet presAssocID="{D31D6340-7FBF-43E7-97FB-3AE3B9B9D326}" presName="invisiNode" presStyleLbl="node1" presStyleIdx="4" presStyleCnt="5"/>
      <dgm:spPr/>
    </dgm:pt>
    <dgm:pt modelId="{6F28C5B9-7E87-469D-BE91-596FDA28061E}" type="pres">
      <dgm:prSet presAssocID="{D31D6340-7FBF-43E7-97FB-3AE3B9B9D326}" presName="imagNode" presStyleLbl="fgImgPlace1" presStyleIdx="4" presStyleCnt="5"/>
      <dgm:spPr>
        <a:blipFill rotWithShape="0">
          <a:blip xmlns:r="http://schemas.openxmlformats.org/officeDocument/2006/relationships" r:embed="rId5"/>
          <a:stretch>
            <a:fillRect/>
          </a:stretch>
        </a:blipFill>
      </dgm:spPr>
    </dgm:pt>
  </dgm:ptLst>
  <dgm:cxnLst>
    <dgm:cxn modelId="{E989BAE9-EF6F-46F9-A79A-7533325DD6B8}" type="presOf" srcId="{33B3122B-2A6F-4EA4-9606-D2AF2C215F34}" destId="{089075CD-D7EE-4EAE-87A7-A5D94354490D}" srcOrd="0" destOrd="0" presId="urn:microsoft.com/office/officeart/2005/8/layout/hList7#1"/>
    <dgm:cxn modelId="{59024B86-2EBB-49D6-8B5B-C2639F4E869A}" type="presOf" srcId="{A7D1E1D1-CDBF-490F-911B-A80C1185B0A8}" destId="{7A5F37B4-CA9C-4474-A31A-7F3A7B2109E4}" srcOrd="1" destOrd="0" presId="urn:microsoft.com/office/officeart/2005/8/layout/hList7#1"/>
    <dgm:cxn modelId="{58A2F610-47AD-426F-AB23-F1651A002D6C}" type="presOf" srcId="{D31D6340-7FBF-43E7-97FB-3AE3B9B9D326}" destId="{27E0C109-0581-496B-93BA-DB0553DF1503}" srcOrd="1" destOrd="0" presId="urn:microsoft.com/office/officeart/2005/8/layout/hList7#1"/>
    <dgm:cxn modelId="{E12CF1A0-C629-429E-B72A-3D3B71333ADC}" type="presOf" srcId="{F0651BDC-A97C-4745-A36E-AA5ABA520E83}" destId="{8AE080A0-452C-4282-AA68-AE89FD3E5855}" srcOrd="0" destOrd="0" presId="urn:microsoft.com/office/officeart/2005/8/layout/hList7#1"/>
    <dgm:cxn modelId="{4BF3A725-B921-4EFF-B5C1-1B07B457F2D5}" srcId="{E1F04C61-90E6-4F0F-9789-27E8C535662B}" destId="{D31D6340-7FBF-43E7-97FB-3AE3B9B9D326}" srcOrd="4" destOrd="0" parTransId="{FE761C8C-28E6-4094-ABF2-11BDA8FF4781}" sibTransId="{44DCA387-4031-4C84-AC24-117ED923AB88}"/>
    <dgm:cxn modelId="{48C52218-3FEE-41BC-BCA7-3327BB1BE06C}" type="presOf" srcId="{DEA4DEDA-90F5-4DAC-B85D-B3BFB398B9C7}" destId="{947D4B1A-AD2E-446B-B3CB-0E8BB4EFE0A6}" srcOrd="1" destOrd="0" presId="urn:microsoft.com/office/officeart/2005/8/layout/hList7#1"/>
    <dgm:cxn modelId="{341ED783-A476-4821-A1B6-ED2AF41DF01C}" type="presOf" srcId="{A7D1E1D1-CDBF-490F-911B-A80C1185B0A8}" destId="{66CC1CD6-10EE-4466-85B6-524878F3FF21}" srcOrd="0" destOrd="0" presId="urn:microsoft.com/office/officeart/2005/8/layout/hList7#1"/>
    <dgm:cxn modelId="{3962FDC6-1B3A-472F-A9E8-C1603B75D48C}" type="presOf" srcId="{E1F04C61-90E6-4F0F-9789-27E8C535662B}" destId="{134937B5-B414-4A5B-82A1-DB142C605C7C}" srcOrd="0" destOrd="0" presId="urn:microsoft.com/office/officeart/2005/8/layout/hList7#1"/>
    <dgm:cxn modelId="{13D00038-2FBA-425E-A1AD-CB88F557E756}" type="presOf" srcId="{D31D6340-7FBF-43E7-97FB-3AE3B9B9D326}" destId="{EABA0118-B3CD-42BC-98A2-25A41FB81BB7}" srcOrd="0" destOrd="0" presId="urn:microsoft.com/office/officeart/2005/8/layout/hList7#1"/>
    <dgm:cxn modelId="{87C65E7C-9F05-46B1-AC61-8226C3C47D85}" srcId="{E1F04C61-90E6-4F0F-9789-27E8C535662B}" destId="{B155E5FE-6660-41EB-B548-D52A7D097622}" srcOrd="0" destOrd="0" parTransId="{D5CA27FD-E370-4857-90A6-B388E6BAD836}" sibTransId="{0F02A6B1-6F64-4D28-80B6-F6594C72C50D}"/>
    <dgm:cxn modelId="{F0296F23-AA40-4097-927D-560EC14A6A29}" srcId="{E1F04C61-90E6-4F0F-9789-27E8C535662B}" destId="{DEA4DEDA-90F5-4DAC-B85D-B3BFB398B9C7}" srcOrd="2" destOrd="0" parTransId="{EEF19E6F-FC8C-447D-952B-5C059CF2A62E}" sibTransId="{C5C2EC6A-28A7-474B-B7AF-B1D7AC5DE944}"/>
    <dgm:cxn modelId="{4855EEE7-2F6C-43E7-8BD9-548F76DD9A57}" type="presOf" srcId="{33B3122B-2A6F-4EA4-9606-D2AF2C215F34}" destId="{C5A41FB4-BA5B-48DE-9EDE-B4D55047CC06}" srcOrd="1" destOrd="0" presId="urn:microsoft.com/office/officeart/2005/8/layout/hList7#1"/>
    <dgm:cxn modelId="{54B8A165-F346-43F8-A0C2-2F28F646C627}" type="presOf" srcId="{0F02A6B1-6F64-4D28-80B6-F6594C72C50D}" destId="{12A3FE60-A719-4991-BC84-3EEA942AA4AB}" srcOrd="0" destOrd="0" presId="urn:microsoft.com/office/officeart/2005/8/layout/hList7#1"/>
    <dgm:cxn modelId="{81F49FAE-61E8-4713-8F46-109D17E60655}" type="presOf" srcId="{DEA4DEDA-90F5-4DAC-B85D-B3BFB398B9C7}" destId="{2995657E-8D1C-416F-8D54-0564AE3C4245}" srcOrd="0" destOrd="0" presId="urn:microsoft.com/office/officeart/2005/8/layout/hList7#1"/>
    <dgm:cxn modelId="{2F7B56E4-8EC9-462D-B5BE-BFEEB2FB8EC4}" type="presOf" srcId="{C5C2EC6A-28A7-474B-B7AF-B1D7AC5DE944}" destId="{47CB9B26-0C03-42D6-9B9F-7C71761F5CE2}" srcOrd="0" destOrd="0" presId="urn:microsoft.com/office/officeart/2005/8/layout/hList7#1"/>
    <dgm:cxn modelId="{351247C2-A2CB-4EBE-AD85-A3A11C3D6B74}" type="presOf" srcId="{B155E5FE-6660-41EB-B548-D52A7D097622}" destId="{037826B2-B9E3-4883-822D-CAE6E977C9F1}" srcOrd="1" destOrd="0" presId="urn:microsoft.com/office/officeart/2005/8/layout/hList7#1"/>
    <dgm:cxn modelId="{B2810A86-E7D8-4E07-AA2F-1BC3F60E708D}" type="presOf" srcId="{B155E5FE-6660-41EB-B548-D52A7D097622}" destId="{1A736891-08CB-4E51-B0CD-2CC1B56CE41E}" srcOrd="0" destOrd="0" presId="urn:microsoft.com/office/officeart/2005/8/layout/hList7#1"/>
    <dgm:cxn modelId="{0D949B85-BE0F-4240-B7C6-02233FA2D92C}" srcId="{E1F04C61-90E6-4F0F-9789-27E8C535662B}" destId="{33B3122B-2A6F-4EA4-9606-D2AF2C215F34}" srcOrd="3" destOrd="0" parTransId="{F6DDEA8B-BD15-49AB-92B7-95FE0E8977F7}" sibTransId="{F0651BDC-A97C-4745-A36E-AA5ABA520E83}"/>
    <dgm:cxn modelId="{5AA773C4-80B8-4420-A9FF-DDB6F323C46B}" srcId="{E1F04C61-90E6-4F0F-9789-27E8C535662B}" destId="{A7D1E1D1-CDBF-490F-911B-A80C1185B0A8}" srcOrd="1" destOrd="0" parTransId="{754066D8-770A-422D-9F09-9CDA2C952151}" sibTransId="{8BC1722C-3583-4FDD-AABA-E22AC77879D2}"/>
    <dgm:cxn modelId="{3C1355DB-59BE-44A6-8A92-23EA6A0BC9C6}" type="presOf" srcId="{8BC1722C-3583-4FDD-AABA-E22AC77879D2}" destId="{0A0C1B06-21C8-40D7-8F3B-7749300795C5}" srcOrd="0" destOrd="0" presId="urn:microsoft.com/office/officeart/2005/8/layout/hList7#1"/>
    <dgm:cxn modelId="{29DA45AD-C162-4589-8B61-E02855C63D50}" type="presParOf" srcId="{134937B5-B414-4A5B-82A1-DB142C605C7C}" destId="{6F54E360-35F1-405E-9B17-9680766072E6}" srcOrd="0" destOrd="0" presId="urn:microsoft.com/office/officeart/2005/8/layout/hList7#1"/>
    <dgm:cxn modelId="{B44B3BBE-A0C1-47F4-A5C5-391FF52217F6}" type="presParOf" srcId="{134937B5-B414-4A5B-82A1-DB142C605C7C}" destId="{7A1DCDAA-B300-4EC7-BA1B-2205FBEFBF25}" srcOrd="1" destOrd="0" presId="urn:microsoft.com/office/officeart/2005/8/layout/hList7#1"/>
    <dgm:cxn modelId="{4A2E5C6E-1A56-431D-B885-6D18BFDFB64D}" type="presParOf" srcId="{7A1DCDAA-B300-4EC7-BA1B-2205FBEFBF25}" destId="{44BEAEF4-621C-4FD4-83F5-A2108F87FE2A}" srcOrd="0" destOrd="0" presId="urn:microsoft.com/office/officeart/2005/8/layout/hList7#1"/>
    <dgm:cxn modelId="{97EC031F-14F8-4CD8-B45D-0F8C227D06D3}" type="presParOf" srcId="{44BEAEF4-621C-4FD4-83F5-A2108F87FE2A}" destId="{1A736891-08CB-4E51-B0CD-2CC1B56CE41E}" srcOrd="0" destOrd="0" presId="urn:microsoft.com/office/officeart/2005/8/layout/hList7#1"/>
    <dgm:cxn modelId="{5F2BCFBE-EFF6-4E99-9310-A6F0E35828C5}" type="presParOf" srcId="{44BEAEF4-621C-4FD4-83F5-A2108F87FE2A}" destId="{037826B2-B9E3-4883-822D-CAE6E977C9F1}" srcOrd="1" destOrd="0" presId="urn:microsoft.com/office/officeart/2005/8/layout/hList7#1"/>
    <dgm:cxn modelId="{8B38C996-7DA4-4128-90E1-C5F4E430FADA}" type="presParOf" srcId="{44BEAEF4-621C-4FD4-83F5-A2108F87FE2A}" destId="{745E35BB-D125-460A-A161-7B4AA2BC186D}" srcOrd="2" destOrd="0" presId="urn:microsoft.com/office/officeart/2005/8/layout/hList7#1"/>
    <dgm:cxn modelId="{33816035-4F09-49C5-BCC1-32B19469CCE3}" type="presParOf" srcId="{44BEAEF4-621C-4FD4-83F5-A2108F87FE2A}" destId="{9E27975F-1489-4D96-9296-3679031ABBA2}" srcOrd="3" destOrd="0" presId="urn:microsoft.com/office/officeart/2005/8/layout/hList7#1"/>
    <dgm:cxn modelId="{146070BF-EEEE-441B-B034-D721532EBB6C}" type="presParOf" srcId="{7A1DCDAA-B300-4EC7-BA1B-2205FBEFBF25}" destId="{12A3FE60-A719-4991-BC84-3EEA942AA4AB}" srcOrd="1" destOrd="0" presId="urn:microsoft.com/office/officeart/2005/8/layout/hList7#1"/>
    <dgm:cxn modelId="{F7106DC2-5938-4636-A3B4-68C54965D026}" type="presParOf" srcId="{7A1DCDAA-B300-4EC7-BA1B-2205FBEFBF25}" destId="{ED15217C-6119-4C24-88DE-178ED2236209}" srcOrd="2" destOrd="0" presId="urn:microsoft.com/office/officeart/2005/8/layout/hList7#1"/>
    <dgm:cxn modelId="{7D501EEC-4992-4A65-ADBC-4AFEC08E9136}" type="presParOf" srcId="{ED15217C-6119-4C24-88DE-178ED2236209}" destId="{66CC1CD6-10EE-4466-85B6-524878F3FF21}" srcOrd="0" destOrd="0" presId="urn:microsoft.com/office/officeart/2005/8/layout/hList7#1"/>
    <dgm:cxn modelId="{2F6659CD-BD44-4197-ADBA-17205F437E1D}" type="presParOf" srcId="{ED15217C-6119-4C24-88DE-178ED2236209}" destId="{7A5F37B4-CA9C-4474-A31A-7F3A7B2109E4}" srcOrd="1" destOrd="0" presId="urn:microsoft.com/office/officeart/2005/8/layout/hList7#1"/>
    <dgm:cxn modelId="{CB629543-536B-4361-A6AA-C26D23169A06}" type="presParOf" srcId="{ED15217C-6119-4C24-88DE-178ED2236209}" destId="{297E09A5-92DB-4B6E-A40B-1B8C13075ED1}" srcOrd="2" destOrd="0" presId="urn:microsoft.com/office/officeart/2005/8/layout/hList7#1"/>
    <dgm:cxn modelId="{9218A900-F0FD-4540-9A86-C5057D8AEB93}" type="presParOf" srcId="{ED15217C-6119-4C24-88DE-178ED2236209}" destId="{57A6B26D-F531-4425-8FC9-31BC60FC1DEE}" srcOrd="3" destOrd="0" presId="urn:microsoft.com/office/officeart/2005/8/layout/hList7#1"/>
    <dgm:cxn modelId="{48D03027-7448-4170-A31E-22619BF31B3E}" type="presParOf" srcId="{7A1DCDAA-B300-4EC7-BA1B-2205FBEFBF25}" destId="{0A0C1B06-21C8-40D7-8F3B-7749300795C5}" srcOrd="3" destOrd="0" presId="urn:microsoft.com/office/officeart/2005/8/layout/hList7#1"/>
    <dgm:cxn modelId="{621B1931-7678-4240-8B05-528E1F764890}" type="presParOf" srcId="{7A1DCDAA-B300-4EC7-BA1B-2205FBEFBF25}" destId="{099923FB-F8DF-4B95-A651-616C7E01C446}" srcOrd="4" destOrd="0" presId="urn:microsoft.com/office/officeart/2005/8/layout/hList7#1"/>
    <dgm:cxn modelId="{7C079BB0-3B4F-47D0-B997-DF0790C2533F}" type="presParOf" srcId="{099923FB-F8DF-4B95-A651-616C7E01C446}" destId="{2995657E-8D1C-416F-8D54-0564AE3C4245}" srcOrd="0" destOrd="0" presId="urn:microsoft.com/office/officeart/2005/8/layout/hList7#1"/>
    <dgm:cxn modelId="{DCC9D7D4-5E56-42E6-A78D-4D9FF36BFC75}" type="presParOf" srcId="{099923FB-F8DF-4B95-A651-616C7E01C446}" destId="{947D4B1A-AD2E-446B-B3CB-0E8BB4EFE0A6}" srcOrd="1" destOrd="0" presId="urn:microsoft.com/office/officeart/2005/8/layout/hList7#1"/>
    <dgm:cxn modelId="{129EBD1D-E573-47E6-AC2F-8005BE3FA818}" type="presParOf" srcId="{099923FB-F8DF-4B95-A651-616C7E01C446}" destId="{4A1F58CD-76EC-45ED-BF4B-76C88BBEDEEA}" srcOrd="2" destOrd="0" presId="urn:microsoft.com/office/officeart/2005/8/layout/hList7#1"/>
    <dgm:cxn modelId="{24EECC07-CDDB-45B6-8D2C-10E8AE51058A}" type="presParOf" srcId="{099923FB-F8DF-4B95-A651-616C7E01C446}" destId="{E9085436-BBF1-409C-906E-C40931D40E2E}" srcOrd="3" destOrd="0" presId="urn:microsoft.com/office/officeart/2005/8/layout/hList7#1"/>
    <dgm:cxn modelId="{70B39A86-4875-4D52-89E0-D556643EFA2A}" type="presParOf" srcId="{7A1DCDAA-B300-4EC7-BA1B-2205FBEFBF25}" destId="{47CB9B26-0C03-42D6-9B9F-7C71761F5CE2}" srcOrd="5" destOrd="0" presId="urn:microsoft.com/office/officeart/2005/8/layout/hList7#1"/>
    <dgm:cxn modelId="{1520F5A9-D290-460D-A79A-7F5A56C9F915}" type="presParOf" srcId="{7A1DCDAA-B300-4EC7-BA1B-2205FBEFBF25}" destId="{0999B8D1-1EF4-4C90-BDDA-B7DCF84F241F}" srcOrd="6" destOrd="0" presId="urn:microsoft.com/office/officeart/2005/8/layout/hList7#1"/>
    <dgm:cxn modelId="{DE591378-A578-4641-A00E-BCDD7686CD95}" type="presParOf" srcId="{0999B8D1-1EF4-4C90-BDDA-B7DCF84F241F}" destId="{089075CD-D7EE-4EAE-87A7-A5D94354490D}" srcOrd="0" destOrd="0" presId="urn:microsoft.com/office/officeart/2005/8/layout/hList7#1"/>
    <dgm:cxn modelId="{3E6319C0-4038-4DF7-9F77-72109E114C8F}" type="presParOf" srcId="{0999B8D1-1EF4-4C90-BDDA-B7DCF84F241F}" destId="{C5A41FB4-BA5B-48DE-9EDE-B4D55047CC06}" srcOrd="1" destOrd="0" presId="urn:microsoft.com/office/officeart/2005/8/layout/hList7#1"/>
    <dgm:cxn modelId="{E5E7E80C-B4FA-4856-8DFF-21779F30D361}" type="presParOf" srcId="{0999B8D1-1EF4-4C90-BDDA-B7DCF84F241F}" destId="{2CF441FA-6C90-43BB-8826-68EBEEC3C1B6}" srcOrd="2" destOrd="0" presId="urn:microsoft.com/office/officeart/2005/8/layout/hList7#1"/>
    <dgm:cxn modelId="{031B693B-2D4E-473B-8B55-FF98A19C83BC}" type="presParOf" srcId="{0999B8D1-1EF4-4C90-BDDA-B7DCF84F241F}" destId="{5FE23C0E-8E1A-479E-8C13-A443FFC63775}" srcOrd="3" destOrd="0" presId="urn:microsoft.com/office/officeart/2005/8/layout/hList7#1"/>
    <dgm:cxn modelId="{97080244-2C7F-4759-AC0D-DBF16AA9063C}" type="presParOf" srcId="{7A1DCDAA-B300-4EC7-BA1B-2205FBEFBF25}" destId="{8AE080A0-452C-4282-AA68-AE89FD3E5855}" srcOrd="7" destOrd="0" presId="urn:microsoft.com/office/officeart/2005/8/layout/hList7#1"/>
    <dgm:cxn modelId="{106FE503-A769-48AB-8833-DED4F4AD5461}" type="presParOf" srcId="{7A1DCDAA-B300-4EC7-BA1B-2205FBEFBF25}" destId="{E835DF15-1D52-48DA-9517-906067424AC8}" srcOrd="8" destOrd="0" presId="urn:microsoft.com/office/officeart/2005/8/layout/hList7#1"/>
    <dgm:cxn modelId="{79B56C50-0CEF-4B85-8C06-6AA98B83074A}" type="presParOf" srcId="{E835DF15-1D52-48DA-9517-906067424AC8}" destId="{EABA0118-B3CD-42BC-98A2-25A41FB81BB7}" srcOrd="0" destOrd="0" presId="urn:microsoft.com/office/officeart/2005/8/layout/hList7#1"/>
    <dgm:cxn modelId="{80651603-C43E-4D58-8DB7-68F2F1A08080}" type="presParOf" srcId="{E835DF15-1D52-48DA-9517-906067424AC8}" destId="{27E0C109-0581-496B-93BA-DB0553DF1503}" srcOrd="1" destOrd="0" presId="urn:microsoft.com/office/officeart/2005/8/layout/hList7#1"/>
    <dgm:cxn modelId="{43717171-9CCD-4B2D-9F38-8DAE0B946C5D}" type="presParOf" srcId="{E835DF15-1D52-48DA-9517-906067424AC8}" destId="{5C72A24A-27C8-4375-9F03-DE7F2210D6EA}" srcOrd="2" destOrd="0" presId="urn:microsoft.com/office/officeart/2005/8/layout/hList7#1"/>
    <dgm:cxn modelId="{F98722A3-FE37-4908-8CC9-31326DA10B64}" type="presParOf" srcId="{E835DF15-1D52-48DA-9517-906067424AC8}" destId="{6F28C5B9-7E87-469D-BE91-596FDA28061E}" srcOrd="3" destOrd="0" presId="urn:microsoft.com/office/officeart/2005/8/layout/hList7#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4554D65-5D71-4EB0-B9BA-B8A2477955FC}" type="doc">
      <dgm:prSet loTypeId="urn:microsoft.com/office/officeart/2005/8/layout/lProcess2" loCatId="list" qsTypeId="urn:microsoft.com/office/officeart/2005/8/quickstyle/3d1" qsCatId="3D" csTypeId="urn:microsoft.com/office/officeart/2005/8/colors/accent2_1" csCatId="accent2" phldr="1"/>
      <dgm:spPr/>
      <dgm:t>
        <a:bodyPr/>
        <a:lstStyle/>
        <a:p>
          <a:endParaRPr lang="en-US"/>
        </a:p>
      </dgm:t>
    </dgm:pt>
    <dgm:pt modelId="{74E856B5-DB6B-4F02-AA28-558BDBDB616E}">
      <dgm:prSet/>
      <dgm:spPr/>
      <dgm:t>
        <a:bodyPr/>
        <a:lstStyle/>
        <a:p>
          <a:pPr rtl="1"/>
          <a:r>
            <a:rPr lang="fa-IR" dirty="0" smtClean="0">
              <a:cs typeface="B Titr" pitchFamily="2" charset="-78"/>
            </a:rPr>
            <a:t>انواع عمدۀ طبقات دارایی‌ها</a:t>
          </a:r>
          <a:endParaRPr lang="en-US" dirty="0">
            <a:cs typeface="B Titr" pitchFamily="2" charset="-78"/>
          </a:endParaRPr>
        </a:p>
      </dgm:t>
    </dgm:pt>
    <dgm:pt modelId="{B006959C-DD47-4F7C-9081-C62CB1A4F008}" type="parTrans" cxnId="{A70F8FED-E9FE-4244-82CE-16AC1BE1A3C7}">
      <dgm:prSet/>
      <dgm:spPr/>
      <dgm:t>
        <a:bodyPr/>
        <a:lstStyle/>
        <a:p>
          <a:endParaRPr lang="en-US">
            <a:cs typeface="B Zar" pitchFamily="2" charset="-78"/>
          </a:endParaRPr>
        </a:p>
      </dgm:t>
    </dgm:pt>
    <dgm:pt modelId="{8D28208F-E3CB-4264-8DDD-6EB871E34F66}" type="sibTrans" cxnId="{A70F8FED-E9FE-4244-82CE-16AC1BE1A3C7}">
      <dgm:prSet/>
      <dgm:spPr/>
      <dgm:t>
        <a:bodyPr/>
        <a:lstStyle/>
        <a:p>
          <a:endParaRPr lang="en-US">
            <a:cs typeface="B Zar" pitchFamily="2" charset="-78"/>
          </a:endParaRPr>
        </a:p>
      </dgm:t>
    </dgm:pt>
    <dgm:pt modelId="{ECD370BD-6AF3-40AB-B0FD-58519146F4E7}">
      <dgm:prSet/>
      <dgm:spPr/>
      <dgm:t>
        <a:bodyPr/>
        <a:lstStyle/>
        <a:p>
          <a:pPr rtl="1"/>
          <a:r>
            <a:rPr lang="fa-IR" dirty="0" smtClean="0">
              <a:cs typeface="B Zar" pitchFamily="2" charset="-78"/>
            </a:rPr>
            <a:t>حق مالی مانند سهام</a:t>
          </a:r>
          <a:endParaRPr lang="en-US" dirty="0">
            <a:cs typeface="B Zar" pitchFamily="2" charset="-78"/>
          </a:endParaRPr>
        </a:p>
      </dgm:t>
    </dgm:pt>
    <dgm:pt modelId="{3DF32EEC-6C5D-428A-A7A7-6610F5B4E69E}" type="parTrans" cxnId="{4E52D6D4-37CE-4D8C-A62A-BFB0A0BA629A}">
      <dgm:prSet/>
      <dgm:spPr/>
      <dgm:t>
        <a:bodyPr/>
        <a:lstStyle/>
        <a:p>
          <a:endParaRPr lang="en-US">
            <a:cs typeface="B Zar" pitchFamily="2" charset="-78"/>
          </a:endParaRPr>
        </a:p>
      </dgm:t>
    </dgm:pt>
    <dgm:pt modelId="{D857528E-E146-4A85-808A-509FF9CB955A}" type="sibTrans" cxnId="{4E52D6D4-37CE-4D8C-A62A-BFB0A0BA629A}">
      <dgm:prSet/>
      <dgm:spPr/>
      <dgm:t>
        <a:bodyPr/>
        <a:lstStyle/>
        <a:p>
          <a:endParaRPr lang="en-US">
            <a:cs typeface="B Zar" pitchFamily="2" charset="-78"/>
          </a:endParaRPr>
        </a:p>
      </dgm:t>
    </dgm:pt>
    <dgm:pt modelId="{148D2162-05E9-4C71-AE41-54E239DB594A}">
      <dgm:prSet/>
      <dgm:spPr/>
      <dgm:t>
        <a:bodyPr/>
        <a:lstStyle/>
        <a:p>
          <a:pPr rtl="1"/>
          <a:r>
            <a:rPr lang="fa-IR" dirty="0" smtClean="0">
              <a:cs typeface="B Zar" pitchFamily="2" charset="-78"/>
            </a:rPr>
            <a:t>اوراق بهادار با درآمد ثابت مانند اوراق قرضه</a:t>
          </a:r>
          <a:endParaRPr lang="en-US" dirty="0">
            <a:cs typeface="B Zar" pitchFamily="2" charset="-78"/>
          </a:endParaRPr>
        </a:p>
      </dgm:t>
    </dgm:pt>
    <dgm:pt modelId="{7801994D-A0EC-47C0-95C8-87FA47AC2103}" type="parTrans" cxnId="{4E6EAD4C-3E87-46B1-ADF6-D2CB0B044850}">
      <dgm:prSet/>
      <dgm:spPr/>
      <dgm:t>
        <a:bodyPr/>
        <a:lstStyle/>
        <a:p>
          <a:endParaRPr lang="en-US">
            <a:cs typeface="B Zar" pitchFamily="2" charset="-78"/>
          </a:endParaRPr>
        </a:p>
      </dgm:t>
    </dgm:pt>
    <dgm:pt modelId="{4E41232E-0696-446A-842E-D5A97D1713FF}" type="sibTrans" cxnId="{4E6EAD4C-3E87-46B1-ADF6-D2CB0B044850}">
      <dgm:prSet/>
      <dgm:spPr/>
      <dgm:t>
        <a:bodyPr/>
        <a:lstStyle/>
        <a:p>
          <a:endParaRPr lang="en-US">
            <a:cs typeface="B Zar" pitchFamily="2" charset="-78"/>
          </a:endParaRPr>
        </a:p>
      </dgm:t>
    </dgm:pt>
    <dgm:pt modelId="{BDBF9018-866E-4C8C-B6A5-FBBF868585B1}">
      <dgm:prSet/>
      <dgm:spPr/>
      <dgm:t>
        <a:bodyPr/>
        <a:lstStyle/>
        <a:p>
          <a:pPr rtl="1"/>
          <a:r>
            <a:rPr lang="fa-IR" dirty="0" smtClean="0">
              <a:cs typeface="B Zar" pitchFamily="2" charset="-78"/>
            </a:rPr>
            <a:t>وجه نقد و ابزار بازار پول مانند گواهی سپرده</a:t>
          </a:r>
          <a:endParaRPr lang="en-US" dirty="0">
            <a:cs typeface="B Zar" pitchFamily="2" charset="-78"/>
          </a:endParaRPr>
        </a:p>
      </dgm:t>
    </dgm:pt>
    <dgm:pt modelId="{164DFC5E-32DB-4533-8872-2E23198F4679}" type="parTrans" cxnId="{8FC68BBC-3FDD-465D-A976-BAE6C2C65588}">
      <dgm:prSet/>
      <dgm:spPr/>
      <dgm:t>
        <a:bodyPr/>
        <a:lstStyle/>
        <a:p>
          <a:endParaRPr lang="en-US">
            <a:cs typeface="B Zar" pitchFamily="2" charset="-78"/>
          </a:endParaRPr>
        </a:p>
      </dgm:t>
    </dgm:pt>
    <dgm:pt modelId="{CBDC9F7E-094D-497B-9360-69469C0C1686}" type="sibTrans" cxnId="{8FC68BBC-3FDD-465D-A976-BAE6C2C65588}">
      <dgm:prSet/>
      <dgm:spPr/>
      <dgm:t>
        <a:bodyPr/>
        <a:lstStyle/>
        <a:p>
          <a:endParaRPr lang="en-US">
            <a:cs typeface="B Zar" pitchFamily="2" charset="-78"/>
          </a:endParaRPr>
        </a:p>
      </dgm:t>
    </dgm:pt>
    <dgm:pt modelId="{B3AF59B2-F353-444B-95A6-B3AD99C371F6}">
      <dgm:prSet/>
      <dgm:spPr/>
      <dgm:t>
        <a:bodyPr/>
        <a:lstStyle/>
        <a:p>
          <a:pPr rtl="1"/>
          <a:r>
            <a:rPr lang="fa-IR" dirty="0" smtClean="0">
              <a:cs typeface="B Zar" pitchFamily="2" charset="-78"/>
            </a:rPr>
            <a:t>کالاهای اساسی مانند فلزات گران‌بها</a:t>
          </a:r>
          <a:endParaRPr lang="en-US" dirty="0">
            <a:cs typeface="B Zar" pitchFamily="2" charset="-78"/>
          </a:endParaRPr>
        </a:p>
      </dgm:t>
    </dgm:pt>
    <dgm:pt modelId="{BB52E4AF-009F-4AF2-9D29-5FE698DABC1D}" type="parTrans" cxnId="{57C2D7E0-281A-4F2C-8846-392B688479DD}">
      <dgm:prSet/>
      <dgm:spPr/>
      <dgm:t>
        <a:bodyPr/>
        <a:lstStyle/>
        <a:p>
          <a:endParaRPr lang="en-US">
            <a:cs typeface="B Zar" pitchFamily="2" charset="-78"/>
          </a:endParaRPr>
        </a:p>
      </dgm:t>
    </dgm:pt>
    <dgm:pt modelId="{0C7394FA-EAA3-4A58-9ACB-06464247A533}" type="sibTrans" cxnId="{57C2D7E0-281A-4F2C-8846-392B688479DD}">
      <dgm:prSet/>
      <dgm:spPr/>
      <dgm:t>
        <a:bodyPr/>
        <a:lstStyle/>
        <a:p>
          <a:endParaRPr lang="en-US">
            <a:cs typeface="B Zar" pitchFamily="2" charset="-78"/>
          </a:endParaRPr>
        </a:p>
      </dgm:t>
    </dgm:pt>
    <dgm:pt modelId="{8E40B268-A857-457F-BDDA-7C0A5512AD35}">
      <dgm:prSet/>
      <dgm:spPr/>
      <dgm:t>
        <a:bodyPr/>
        <a:lstStyle/>
        <a:p>
          <a:pPr rtl="1"/>
          <a:r>
            <a:rPr lang="fa-IR" dirty="0" smtClean="0">
              <a:cs typeface="B Zar" pitchFamily="2" charset="-78"/>
            </a:rPr>
            <a:t>املاک و مستغلات (مسکونی و تجاری)</a:t>
          </a:r>
          <a:endParaRPr lang="en-US" dirty="0">
            <a:cs typeface="B Zar" pitchFamily="2" charset="-78"/>
          </a:endParaRPr>
        </a:p>
      </dgm:t>
    </dgm:pt>
    <dgm:pt modelId="{BC966F06-C297-4B23-9DEF-5A5BD3C6D6E2}" type="parTrans" cxnId="{8DB9847E-55EB-4F4F-8179-8CE8AC7C49CB}">
      <dgm:prSet/>
      <dgm:spPr/>
      <dgm:t>
        <a:bodyPr/>
        <a:lstStyle/>
        <a:p>
          <a:endParaRPr lang="en-US">
            <a:cs typeface="B Zar" pitchFamily="2" charset="-78"/>
          </a:endParaRPr>
        </a:p>
      </dgm:t>
    </dgm:pt>
    <dgm:pt modelId="{E66052FF-7390-4464-A2B7-7EDE5357F182}" type="sibTrans" cxnId="{8DB9847E-55EB-4F4F-8179-8CE8AC7C49CB}">
      <dgm:prSet/>
      <dgm:spPr/>
      <dgm:t>
        <a:bodyPr/>
        <a:lstStyle/>
        <a:p>
          <a:endParaRPr lang="en-US">
            <a:cs typeface="B Zar" pitchFamily="2" charset="-78"/>
          </a:endParaRPr>
        </a:p>
      </dgm:t>
    </dgm:pt>
    <dgm:pt modelId="{2D97F0FB-34EE-4F17-9CEF-38D45615B13A}" type="pres">
      <dgm:prSet presAssocID="{34554D65-5D71-4EB0-B9BA-B8A2477955FC}" presName="theList" presStyleCnt="0">
        <dgm:presLayoutVars>
          <dgm:dir/>
          <dgm:animLvl val="lvl"/>
          <dgm:resizeHandles val="exact"/>
        </dgm:presLayoutVars>
      </dgm:prSet>
      <dgm:spPr/>
      <dgm:t>
        <a:bodyPr/>
        <a:lstStyle/>
        <a:p>
          <a:endParaRPr lang="en-US"/>
        </a:p>
      </dgm:t>
    </dgm:pt>
    <dgm:pt modelId="{9A0B2639-5709-45F2-9147-DA83634FF701}" type="pres">
      <dgm:prSet presAssocID="{74E856B5-DB6B-4F02-AA28-558BDBDB616E}" presName="compNode" presStyleCnt="0"/>
      <dgm:spPr/>
    </dgm:pt>
    <dgm:pt modelId="{91810AAD-45C0-41E1-BAE5-935815082CED}" type="pres">
      <dgm:prSet presAssocID="{74E856B5-DB6B-4F02-AA28-558BDBDB616E}" presName="aNode" presStyleLbl="bgShp" presStyleIdx="0" presStyleCnt="1"/>
      <dgm:spPr/>
      <dgm:t>
        <a:bodyPr/>
        <a:lstStyle/>
        <a:p>
          <a:endParaRPr lang="en-US"/>
        </a:p>
      </dgm:t>
    </dgm:pt>
    <dgm:pt modelId="{D80F731E-DECB-443D-AF1C-030209518D3D}" type="pres">
      <dgm:prSet presAssocID="{74E856B5-DB6B-4F02-AA28-558BDBDB616E}" presName="textNode" presStyleLbl="bgShp" presStyleIdx="0" presStyleCnt="1"/>
      <dgm:spPr/>
      <dgm:t>
        <a:bodyPr/>
        <a:lstStyle/>
        <a:p>
          <a:endParaRPr lang="en-US"/>
        </a:p>
      </dgm:t>
    </dgm:pt>
    <dgm:pt modelId="{BEC646C1-7DA0-49BE-972A-103104B6156D}" type="pres">
      <dgm:prSet presAssocID="{74E856B5-DB6B-4F02-AA28-558BDBDB616E}" presName="compChildNode" presStyleCnt="0"/>
      <dgm:spPr/>
    </dgm:pt>
    <dgm:pt modelId="{32C41DEA-6CA6-46B5-AB52-39CAA78B6933}" type="pres">
      <dgm:prSet presAssocID="{74E856B5-DB6B-4F02-AA28-558BDBDB616E}" presName="theInnerList" presStyleCnt="0"/>
      <dgm:spPr/>
    </dgm:pt>
    <dgm:pt modelId="{F032486F-4D56-44EC-8174-897FE92DBE9E}" type="pres">
      <dgm:prSet presAssocID="{ECD370BD-6AF3-40AB-B0FD-58519146F4E7}" presName="childNode" presStyleLbl="node1" presStyleIdx="0" presStyleCnt="5">
        <dgm:presLayoutVars>
          <dgm:bulletEnabled val="1"/>
        </dgm:presLayoutVars>
      </dgm:prSet>
      <dgm:spPr/>
      <dgm:t>
        <a:bodyPr/>
        <a:lstStyle/>
        <a:p>
          <a:endParaRPr lang="en-US"/>
        </a:p>
      </dgm:t>
    </dgm:pt>
    <dgm:pt modelId="{44777231-658E-49BD-875A-BFF6CDD4DD26}" type="pres">
      <dgm:prSet presAssocID="{ECD370BD-6AF3-40AB-B0FD-58519146F4E7}" presName="aSpace2" presStyleCnt="0"/>
      <dgm:spPr/>
    </dgm:pt>
    <dgm:pt modelId="{CF71556D-8B65-40B0-8ECB-09AC4CA006B4}" type="pres">
      <dgm:prSet presAssocID="{148D2162-05E9-4C71-AE41-54E239DB594A}" presName="childNode" presStyleLbl="node1" presStyleIdx="1" presStyleCnt="5">
        <dgm:presLayoutVars>
          <dgm:bulletEnabled val="1"/>
        </dgm:presLayoutVars>
      </dgm:prSet>
      <dgm:spPr/>
      <dgm:t>
        <a:bodyPr/>
        <a:lstStyle/>
        <a:p>
          <a:endParaRPr lang="en-US"/>
        </a:p>
      </dgm:t>
    </dgm:pt>
    <dgm:pt modelId="{956B3480-15C7-42C1-B793-FA7B102908EF}" type="pres">
      <dgm:prSet presAssocID="{148D2162-05E9-4C71-AE41-54E239DB594A}" presName="aSpace2" presStyleCnt="0"/>
      <dgm:spPr/>
    </dgm:pt>
    <dgm:pt modelId="{CAF38167-75BB-4983-8722-C41E48BFF702}" type="pres">
      <dgm:prSet presAssocID="{BDBF9018-866E-4C8C-B6A5-FBBF868585B1}" presName="childNode" presStyleLbl="node1" presStyleIdx="2" presStyleCnt="5">
        <dgm:presLayoutVars>
          <dgm:bulletEnabled val="1"/>
        </dgm:presLayoutVars>
      </dgm:prSet>
      <dgm:spPr/>
      <dgm:t>
        <a:bodyPr/>
        <a:lstStyle/>
        <a:p>
          <a:endParaRPr lang="en-US"/>
        </a:p>
      </dgm:t>
    </dgm:pt>
    <dgm:pt modelId="{B543EE60-CDAB-42A8-B578-F2D9B55BEEF1}" type="pres">
      <dgm:prSet presAssocID="{BDBF9018-866E-4C8C-B6A5-FBBF868585B1}" presName="aSpace2" presStyleCnt="0"/>
      <dgm:spPr/>
    </dgm:pt>
    <dgm:pt modelId="{C88F5DA6-EA67-4536-89AE-B63ECA247DA6}" type="pres">
      <dgm:prSet presAssocID="{B3AF59B2-F353-444B-95A6-B3AD99C371F6}" presName="childNode" presStyleLbl="node1" presStyleIdx="3" presStyleCnt="5">
        <dgm:presLayoutVars>
          <dgm:bulletEnabled val="1"/>
        </dgm:presLayoutVars>
      </dgm:prSet>
      <dgm:spPr/>
      <dgm:t>
        <a:bodyPr/>
        <a:lstStyle/>
        <a:p>
          <a:endParaRPr lang="en-US"/>
        </a:p>
      </dgm:t>
    </dgm:pt>
    <dgm:pt modelId="{758AB47C-2C04-4114-AEDA-E5A34B387294}" type="pres">
      <dgm:prSet presAssocID="{B3AF59B2-F353-444B-95A6-B3AD99C371F6}" presName="aSpace2" presStyleCnt="0"/>
      <dgm:spPr/>
    </dgm:pt>
    <dgm:pt modelId="{7D8510A0-C5CE-4D86-957D-E45751FB9867}" type="pres">
      <dgm:prSet presAssocID="{8E40B268-A857-457F-BDDA-7C0A5512AD35}" presName="childNode" presStyleLbl="node1" presStyleIdx="4" presStyleCnt="5">
        <dgm:presLayoutVars>
          <dgm:bulletEnabled val="1"/>
        </dgm:presLayoutVars>
      </dgm:prSet>
      <dgm:spPr/>
      <dgm:t>
        <a:bodyPr/>
        <a:lstStyle/>
        <a:p>
          <a:endParaRPr lang="en-US"/>
        </a:p>
      </dgm:t>
    </dgm:pt>
  </dgm:ptLst>
  <dgm:cxnLst>
    <dgm:cxn modelId="{7A3AB608-8DE0-4800-9D04-1C179E93F0A0}" type="presOf" srcId="{B3AF59B2-F353-444B-95A6-B3AD99C371F6}" destId="{C88F5DA6-EA67-4536-89AE-B63ECA247DA6}" srcOrd="0" destOrd="0" presId="urn:microsoft.com/office/officeart/2005/8/layout/lProcess2"/>
    <dgm:cxn modelId="{4D2B7146-4DB2-401E-9E18-9FABE14E4AA4}" type="presOf" srcId="{74E856B5-DB6B-4F02-AA28-558BDBDB616E}" destId="{91810AAD-45C0-41E1-BAE5-935815082CED}" srcOrd="0" destOrd="0" presId="urn:microsoft.com/office/officeart/2005/8/layout/lProcess2"/>
    <dgm:cxn modelId="{778CFE50-D0C1-4A71-AF30-0CCBD22CBD2E}" type="presOf" srcId="{34554D65-5D71-4EB0-B9BA-B8A2477955FC}" destId="{2D97F0FB-34EE-4F17-9CEF-38D45615B13A}" srcOrd="0" destOrd="0" presId="urn:microsoft.com/office/officeart/2005/8/layout/lProcess2"/>
    <dgm:cxn modelId="{6F315D11-F62B-4FEE-8B78-3978741CA407}" type="presOf" srcId="{148D2162-05E9-4C71-AE41-54E239DB594A}" destId="{CF71556D-8B65-40B0-8ECB-09AC4CA006B4}" srcOrd="0" destOrd="0" presId="urn:microsoft.com/office/officeart/2005/8/layout/lProcess2"/>
    <dgm:cxn modelId="{1D26BD2B-003C-4D64-9E02-9A57B86B0879}" type="presOf" srcId="{74E856B5-DB6B-4F02-AA28-558BDBDB616E}" destId="{D80F731E-DECB-443D-AF1C-030209518D3D}" srcOrd="1" destOrd="0" presId="urn:microsoft.com/office/officeart/2005/8/layout/lProcess2"/>
    <dgm:cxn modelId="{4E6EAD4C-3E87-46B1-ADF6-D2CB0B044850}" srcId="{74E856B5-DB6B-4F02-AA28-558BDBDB616E}" destId="{148D2162-05E9-4C71-AE41-54E239DB594A}" srcOrd="1" destOrd="0" parTransId="{7801994D-A0EC-47C0-95C8-87FA47AC2103}" sibTransId="{4E41232E-0696-446A-842E-D5A97D1713FF}"/>
    <dgm:cxn modelId="{5DBD623D-BBC1-4BC6-82BF-32341CED3900}" type="presOf" srcId="{8E40B268-A857-457F-BDDA-7C0A5512AD35}" destId="{7D8510A0-C5CE-4D86-957D-E45751FB9867}" srcOrd="0" destOrd="0" presId="urn:microsoft.com/office/officeart/2005/8/layout/lProcess2"/>
    <dgm:cxn modelId="{8DB9847E-55EB-4F4F-8179-8CE8AC7C49CB}" srcId="{74E856B5-DB6B-4F02-AA28-558BDBDB616E}" destId="{8E40B268-A857-457F-BDDA-7C0A5512AD35}" srcOrd="4" destOrd="0" parTransId="{BC966F06-C297-4B23-9DEF-5A5BD3C6D6E2}" sibTransId="{E66052FF-7390-4464-A2B7-7EDE5357F182}"/>
    <dgm:cxn modelId="{8FC68BBC-3FDD-465D-A976-BAE6C2C65588}" srcId="{74E856B5-DB6B-4F02-AA28-558BDBDB616E}" destId="{BDBF9018-866E-4C8C-B6A5-FBBF868585B1}" srcOrd="2" destOrd="0" parTransId="{164DFC5E-32DB-4533-8872-2E23198F4679}" sibTransId="{CBDC9F7E-094D-497B-9360-69469C0C1686}"/>
    <dgm:cxn modelId="{C2CFFB1D-B00B-4EC1-B617-8F5F0671E0EE}" type="presOf" srcId="{ECD370BD-6AF3-40AB-B0FD-58519146F4E7}" destId="{F032486F-4D56-44EC-8174-897FE92DBE9E}" srcOrd="0" destOrd="0" presId="urn:microsoft.com/office/officeart/2005/8/layout/lProcess2"/>
    <dgm:cxn modelId="{4E52D6D4-37CE-4D8C-A62A-BFB0A0BA629A}" srcId="{74E856B5-DB6B-4F02-AA28-558BDBDB616E}" destId="{ECD370BD-6AF3-40AB-B0FD-58519146F4E7}" srcOrd="0" destOrd="0" parTransId="{3DF32EEC-6C5D-428A-A7A7-6610F5B4E69E}" sibTransId="{D857528E-E146-4A85-808A-509FF9CB955A}"/>
    <dgm:cxn modelId="{FF1551F5-8A75-4FCA-B655-B39B7DFFD522}" type="presOf" srcId="{BDBF9018-866E-4C8C-B6A5-FBBF868585B1}" destId="{CAF38167-75BB-4983-8722-C41E48BFF702}" srcOrd="0" destOrd="0" presId="urn:microsoft.com/office/officeart/2005/8/layout/lProcess2"/>
    <dgm:cxn modelId="{57C2D7E0-281A-4F2C-8846-392B688479DD}" srcId="{74E856B5-DB6B-4F02-AA28-558BDBDB616E}" destId="{B3AF59B2-F353-444B-95A6-B3AD99C371F6}" srcOrd="3" destOrd="0" parTransId="{BB52E4AF-009F-4AF2-9D29-5FE698DABC1D}" sibTransId="{0C7394FA-EAA3-4A58-9ACB-06464247A533}"/>
    <dgm:cxn modelId="{A70F8FED-E9FE-4244-82CE-16AC1BE1A3C7}" srcId="{34554D65-5D71-4EB0-B9BA-B8A2477955FC}" destId="{74E856B5-DB6B-4F02-AA28-558BDBDB616E}" srcOrd="0" destOrd="0" parTransId="{B006959C-DD47-4F7C-9081-C62CB1A4F008}" sibTransId="{8D28208F-E3CB-4264-8DDD-6EB871E34F66}"/>
    <dgm:cxn modelId="{BDB33D4B-E115-4F2A-BACD-554180D49CD9}" type="presParOf" srcId="{2D97F0FB-34EE-4F17-9CEF-38D45615B13A}" destId="{9A0B2639-5709-45F2-9147-DA83634FF701}" srcOrd="0" destOrd="0" presId="urn:microsoft.com/office/officeart/2005/8/layout/lProcess2"/>
    <dgm:cxn modelId="{ADEFFD75-B9F2-4FE5-889E-E127B9BDF9FD}" type="presParOf" srcId="{9A0B2639-5709-45F2-9147-DA83634FF701}" destId="{91810AAD-45C0-41E1-BAE5-935815082CED}" srcOrd="0" destOrd="0" presId="urn:microsoft.com/office/officeart/2005/8/layout/lProcess2"/>
    <dgm:cxn modelId="{B9BF0FCF-8745-4EE4-8969-C87E0B040EEA}" type="presParOf" srcId="{9A0B2639-5709-45F2-9147-DA83634FF701}" destId="{D80F731E-DECB-443D-AF1C-030209518D3D}" srcOrd="1" destOrd="0" presId="urn:microsoft.com/office/officeart/2005/8/layout/lProcess2"/>
    <dgm:cxn modelId="{370503CE-7BB4-45B9-B980-1597998D10DC}" type="presParOf" srcId="{9A0B2639-5709-45F2-9147-DA83634FF701}" destId="{BEC646C1-7DA0-49BE-972A-103104B6156D}" srcOrd="2" destOrd="0" presId="urn:microsoft.com/office/officeart/2005/8/layout/lProcess2"/>
    <dgm:cxn modelId="{21487B34-C512-4F0E-BBE6-9A3689BA36AA}" type="presParOf" srcId="{BEC646C1-7DA0-49BE-972A-103104B6156D}" destId="{32C41DEA-6CA6-46B5-AB52-39CAA78B6933}" srcOrd="0" destOrd="0" presId="urn:microsoft.com/office/officeart/2005/8/layout/lProcess2"/>
    <dgm:cxn modelId="{0F21FD7D-382E-4B2E-A810-365883C281CF}" type="presParOf" srcId="{32C41DEA-6CA6-46B5-AB52-39CAA78B6933}" destId="{F032486F-4D56-44EC-8174-897FE92DBE9E}" srcOrd="0" destOrd="0" presId="urn:microsoft.com/office/officeart/2005/8/layout/lProcess2"/>
    <dgm:cxn modelId="{1BF6C17A-B493-4B2F-A43E-8C223AE1D61F}" type="presParOf" srcId="{32C41DEA-6CA6-46B5-AB52-39CAA78B6933}" destId="{44777231-658E-49BD-875A-BFF6CDD4DD26}" srcOrd="1" destOrd="0" presId="urn:microsoft.com/office/officeart/2005/8/layout/lProcess2"/>
    <dgm:cxn modelId="{2BE37B01-90F5-4CC6-946C-4A5107EE5E4D}" type="presParOf" srcId="{32C41DEA-6CA6-46B5-AB52-39CAA78B6933}" destId="{CF71556D-8B65-40B0-8ECB-09AC4CA006B4}" srcOrd="2" destOrd="0" presId="urn:microsoft.com/office/officeart/2005/8/layout/lProcess2"/>
    <dgm:cxn modelId="{1BF49773-4FA3-4E7B-907F-BF97C709140E}" type="presParOf" srcId="{32C41DEA-6CA6-46B5-AB52-39CAA78B6933}" destId="{956B3480-15C7-42C1-B793-FA7B102908EF}" srcOrd="3" destOrd="0" presId="urn:microsoft.com/office/officeart/2005/8/layout/lProcess2"/>
    <dgm:cxn modelId="{7DFAE8B8-CB9C-4C85-8716-2795BF0D1302}" type="presParOf" srcId="{32C41DEA-6CA6-46B5-AB52-39CAA78B6933}" destId="{CAF38167-75BB-4983-8722-C41E48BFF702}" srcOrd="4" destOrd="0" presId="urn:microsoft.com/office/officeart/2005/8/layout/lProcess2"/>
    <dgm:cxn modelId="{4424DD2B-A1F2-4329-A39D-B27C572F03D7}" type="presParOf" srcId="{32C41DEA-6CA6-46B5-AB52-39CAA78B6933}" destId="{B543EE60-CDAB-42A8-B578-F2D9B55BEEF1}" srcOrd="5" destOrd="0" presId="urn:microsoft.com/office/officeart/2005/8/layout/lProcess2"/>
    <dgm:cxn modelId="{2A912823-3604-4D6E-9E12-9A980DB5CF0A}" type="presParOf" srcId="{32C41DEA-6CA6-46B5-AB52-39CAA78B6933}" destId="{C88F5DA6-EA67-4536-89AE-B63ECA247DA6}" srcOrd="6" destOrd="0" presId="urn:microsoft.com/office/officeart/2005/8/layout/lProcess2"/>
    <dgm:cxn modelId="{E6E58E8D-38BA-4A2C-A9FC-16A0A26FDB95}" type="presParOf" srcId="{32C41DEA-6CA6-46B5-AB52-39CAA78B6933}" destId="{758AB47C-2C04-4114-AEDA-E5A34B387294}" srcOrd="7" destOrd="0" presId="urn:microsoft.com/office/officeart/2005/8/layout/lProcess2"/>
    <dgm:cxn modelId="{1677B173-608B-460D-8AF7-DE24F5E7BE59}" type="presParOf" srcId="{32C41DEA-6CA6-46B5-AB52-39CAA78B6933}" destId="{7D8510A0-C5CE-4D86-957D-E45751FB9867}" srcOrd="8"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5E771DD-088B-4BC9-924B-C8974A6790F7}" type="doc">
      <dgm:prSet loTypeId="urn:microsoft.com/office/officeart/2005/8/layout/list1" loCatId="list" qsTypeId="urn:microsoft.com/office/officeart/2005/8/quickstyle/simple5" qsCatId="simple" csTypeId="urn:microsoft.com/office/officeart/2005/8/colors/accent1_2" csCatId="accent1" phldr="1"/>
      <dgm:spPr/>
      <dgm:t>
        <a:bodyPr/>
        <a:lstStyle/>
        <a:p>
          <a:endParaRPr lang="en-US"/>
        </a:p>
      </dgm:t>
    </dgm:pt>
    <dgm:pt modelId="{5D65FD8F-FAE2-4EBA-AA47-0F4518F19560}">
      <dgm:prSet/>
      <dgm:spPr/>
      <dgm:t>
        <a:bodyPr/>
        <a:lstStyle/>
        <a:p>
          <a:pPr algn="ctr" rtl="1"/>
          <a:r>
            <a:rPr lang="fa-IR" dirty="0" smtClean="0">
              <a:cs typeface="B Titr" pitchFamily="2" charset="-78"/>
            </a:rPr>
            <a:t>ناهمگن بودن محصولات</a:t>
          </a:r>
          <a:endParaRPr lang="en-US" dirty="0">
            <a:cs typeface="B Titr" pitchFamily="2" charset="-78"/>
          </a:endParaRPr>
        </a:p>
      </dgm:t>
    </dgm:pt>
    <dgm:pt modelId="{CFD0916D-59D4-4AFB-8113-62839007FA17}" type="parTrans" cxnId="{435E6542-089A-472A-B73F-0FB007878391}">
      <dgm:prSet/>
      <dgm:spPr/>
      <dgm:t>
        <a:bodyPr/>
        <a:lstStyle/>
        <a:p>
          <a:pPr algn="ctr"/>
          <a:endParaRPr lang="en-US">
            <a:cs typeface="B Zar" pitchFamily="2" charset="-78"/>
          </a:endParaRPr>
        </a:p>
      </dgm:t>
    </dgm:pt>
    <dgm:pt modelId="{31690AA8-319D-4933-A82B-CE6AFFD09FEC}" type="sibTrans" cxnId="{435E6542-089A-472A-B73F-0FB007878391}">
      <dgm:prSet/>
      <dgm:spPr/>
      <dgm:t>
        <a:bodyPr/>
        <a:lstStyle/>
        <a:p>
          <a:pPr algn="ctr"/>
          <a:endParaRPr lang="en-US">
            <a:cs typeface="B Zar" pitchFamily="2" charset="-78"/>
          </a:endParaRPr>
        </a:p>
      </dgm:t>
    </dgm:pt>
    <dgm:pt modelId="{A5ABA6BE-9ED2-4175-9779-484508916FC6}">
      <dgm:prSet custT="1"/>
      <dgm:spPr/>
      <dgm:t>
        <a:bodyPr/>
        <a:lstStyle/>
        <a:p>
          <a:pPr algn="justLow" rtl="1"/>
          <a:r>
            <a:rPr lang="fa-IR" sz="1800" dirty="0" smtClean="0">
              <a:cs typeface="B Zar" pitchFamily="2" charset="-78"/>
            </a:rPr>
            <a:t>هر ملکی بر اساس مکان، ساختمان و نحوۀ تأمین مالی منحصر به فرد است. این مسأله قیمت‌گذاری ملک را مشکل می‌سازد؛ هزینه‌های جستجو را افزایش می‌دهد؛ جایگزینی را محدود می‌کند و عدم تقارن اطلاعاتی ایجاد می‌کند. </a:t>
          </a:r>
          <a:endParaRPr lang="en-US" sz="1800" dirty="0">
            <a:cs typeface="B Zar" pitchFamily="2" charset="-78"/>
          </a:endParaRPr>
        </a:p>
      </dgm:t>
    </dgm:pt>
    <dgm:pt modelId="{B8EDED1F-30F7-4F14-A8E1-3AEAD37AA510}" type="parTrans" cxnId="{BDE46E0A-3D2A-4FBC-835E-8D18FDEB755B}">
      <dgm:prSet/>
      <dgm:spPr/>
      <dgm:t>
        <a:bodyPr/>
        <a:lstStyle/>
        <a:p>
          <a:pPr algn="ctr"/>
          <a:endParaRPr lang="en-US">
            <a:cs typeface="B Zar" pitchFamily="2" charset="-78"/>
          </a:endParaRPr>
        </a:p>
      </dgm:t>
    </dgm:pt>
    <dgm:pt modelId="{E6DAEB41-5799-41C5-92BC-DAE7FE8DE005}" type="sibTrans" cxnId="{BDE46E0A-3D2A-4FBC-835E-8D18FDEB755B}">
      <dgm:prSet/>
      <dgm:spPr/>
      <dgm:t>
        <a:bodyPr/>
        <a:lstStyle/>
        <a:p>
          <a:pPr algn="ctr"/>
          <a:endParaRPr lang="en-US">
            <a:cs typeface="B Zar" pitchFamily="2" charset="-78"/>
          </a:endParaRPr>
        </a:p>
      </dgm:t>
    </dgm:pt>
    <dgm:pt modelId="{30C718D5-A673-4C1C-99C1-CBAA4AB7C814}">
      <dgm:prSet/>
      <dgm:spPr/>
      <dgm:t>
        <a:bodyPr/>
        <a:lstStyle/>
        <a:p>
          <a:pPr algn="ctr" rtl="1"/>
          <a:r>
            <a:rPr lang="fa-IR" dirty="0" smtClean="0">
              <a:cs typeface="B Titr" pitchFamily="2" charset="-78"/>
            </a:rPr>
            <a:t>هزینۀ بالای معاملات</a:t>
          </a:r>
          <a:endParaRPr lang="en-US" dirty="0">
            <a:cs typeface="B Titr" pitchFamily="2" charset="-78"/>
          </a:endParaRPr>
        </a:p>
      </dgm:t>
    </dgm:pt>
    <dgm:pt modelId="{E2F8327F-3B8F-4E73-970F-4EFFF6166383}" type="parTrans" cxnId="{DCAFB73B-3FF2-4A19-9726-CC3CB8643B34}">
      <dgm:prSet/>
      <dgm:spPr/>
      <dgm:t>
        <a:bodyPr/>
        <a:lstStyle/>
        <a:p>
          <a:pPr algn="ctr"/>
          <a:endParaRPr lang="en-US">
            <a:cs typeface="B Zar" pitchFamily="2" charset="-78"/>
          </a:endParaRPr>
        </a:p>
      </dgm:t>
    </dgm:pt>
    <dgm:pt modelId="{C6229201-1160-4027-9B6D-CDDDA792BA08}" type="sibTrans" cxnId="{DCAFB73B-3FF2-4A19-9726-CC3CB8643B34}">
      <dgm:prSet/>
      <dgm:spPr/>
      <dgm:t>
        <a:bodyPr/>
        <a:lstStyle/>
        <a:p>
          <a:pPr algn="ctr"/>
          <a:endParaRPr lang="en-US">
            <a:cs typeface="B Zar" pitchFamily="2" charset="-78"/>
          </a:endParaRPr>
        </a:p>
      </dgm:t>
    </dgm:pt>
    <dgm:pt modelId="{92BAAAEE-DD35-4904-AAD8-068D707C5452}">
      <dgm:prSet custT="1"/>
      <dgm:spPr/>
      <dgm:t>
        <a:bodyPr/>
        <a:lstStyle/>
        <a:p>
          <a:pPr algn="justLow" rtl="1"/>
          <a:r>
            <a:rPr lang="fa-IR" sz="1800" dirty="0" smtClean="0">
              <a:cs typeface="B Zar" pitchFamily="2" charset="-78"/>
            </a:rPr>
            <a:t>هزینه‌های معاملۀ ملک از اغلب دیگر معاملات بیشتر است. این هزینه‌ها شامل هزینۀ جستجو، کارمزد معاملات، هزینۀ نقل و انتقال، عوارض قانونی، مالیات انتقال مالکیت و هزینه‌های ثبت می‌باشد. </a:t>
          </a:r>
          <a:endParaRPr lang="en-US" sz="1800" dirty="0">
            <a:cs typeface="B Zar" pitchFamily="2" charset="-78"/>
          </a:endParaRPr>
        </a:p>
      </dgm:t>
    </dgm:pt>
    <dgm:pt modelId="{3248996E-0200-45C1-90C8-B70952593F48}" type="parTrans" cxnId="{3BCA2A89-C9EF-4613-9BF5-F98773FAE11C}">
      <dgm:prSet/>
      <dgm:spPr/>
      <dgm:t>
        <a:bodyPr/>
        <a:lstStyle/>
        <a:p>
          <a:pPr algn="ctr"/>
          <a:endParaRPr lang="en-US">
            <a:cs typeface="B Zar" pitchFamily="2" charset="-78"/>
          </a:endParaRPr>
        </a:p>
      </dgm:t>
    </dgm:pt>
    <dgm:pt modelId="{1930F38C-4439-453B-8ADA-C7ED46A8656B}" type="sibTrans" cxnId="{3BCA2A89-C9EF-4613-9BF5-F98773FAE11C}">
      <dgm:prSet/>
      <dgm:spPr/>
      <dgm:t>
        <a:bodyPr/>
        <a:lstStyle/>
        <a:p>
          <a:pPr algn="ctr"/>
          <a:endParaRPr lang="en-US">
            <a:cs typeface="B Zar" pitchFamily="2" charset="-78"/>
          </a:endParaRPr>
        </a:p>
      </dgm:t>
    </dgm:pt>
    <dgm:pt modelId="{93514131-B329-4230-9B4F-F4C1EF09A22D}">
      <dgm:prSet/>
      <dgm:spPr/>
      <dgm:t>
        <a:bodyPr/>
        <a:lstStyle/>
        <a:p>
          <a:pPr algn="ctr" rtl="1"/>
          <a:r>
            <a:rPr lang="fa-IR" dirty="0" smtClean="0">
              <a:cs typeface="B Titr" pitchFamily="2" charset="-78"/>
            </a:rPr>
            <a:t>تأخیر بلندمدت در تعدیل قیمت‌ها</a:t>
          </a:r>
          <a:endParaRPr lang="en-US" dirty="0">
            <a:cs typeface="B Titr" pitchFamily="2" charset="-78"/>
          </a:endParaRPr>
        </a:p>
      </dgm:t>
    </dgm:pt>
    <dgm:pt modelId="{F6B160E1-D5CB-491B-ADCE-F656244AC8FD}" type="parTrans" cxnId="{B0937A80-2975-4E4B-B5E2-571551C7DD24}">
      <dgm:prSet/>
      <dgm:spPr/>
      <dgm:t>
        <a:bodyPr/>
        <a:lstStyle/>
        <a:p>
          <a:pPr algn="ctr"/>
          <a:endParaRPr lang="en-US">
            <a:cs typeface="B Zar" pitchFamily="2" charset="-78"/>
          </a:endParaRPr>
        </a:p>
      </dgm:t>
    </dgm:pt>
    <dgm:pt modelId="{5CB83180-F428-431A-90AA-2520925C151A}" type="sibTrans" cxnId="{B0937A80-2975-4E4B-B5E2-571551C7DD24}">
      <dgm:prSet/>
      <dgm:spPr/>
      <dgm:t>
        <a:bodyPr/>
        <a:lstStyle/>
        <a:p>
          <a:pPr algn="ctr"/>
          <a:endParaRPr lang="en-US">
            <a:cs typeface="B Zar" pitchFamily="2" charset="-78"/>
          </a:endParaRPr>
        </a:p>
      </dgm:t>
    </dgm:pt>
    <dgm:pt modelId="{663E28A0-03BB-4795-B00E-B46CB4DF1754}">
      <dgm:prSet custT="1"/>
      <dgm:spPr/>
      <dgm:t>
        <a:bodyPr/>
        <a:lstStyle/>
        <a:p>
          <a:pPr algn="justLow" rtl="1"/>
          <a:r>
            <a:rPr lang="fa-IR" sz="1800" dirty="0" smtClean="0">
              <a:cs typeface="B Zar" pitchFamily="2" charset="-78"/>
            </a:rPr>
            <a:t>به‌دلیل این‌که زمان نسبتاً زیادی صرف تأمین مالی، طراحی، ساخت و عرضۀ محصول جدید صرف می‌شود، و نیز به‌خاطر تغییرات به‌نسبت آهستۀ تقاضا، فرآیند تعدیل قیمت‌های بازار زمان‌بر است. به دلیل همین وقفۀ زمانی، عدم‌تعادل‌‌های بازار در کوتاه‌مدت بسیار محتمل است. </a:t>
          </a:r>
          <a:endParaRPr lang="en-US" sz="1800" dirty="0">
            <a:cs typeface="B Zar" pitchFamily="2" charset="-78"/>
          </a:endParaRPr>
        </a:p>
      </dgm:t>
    </dgm:pt>
    <dgm:pt modelId="{7AAF0907-BF81-42D3-9B92-7DF3062CB365}" type="parTrans" cxnId="{C2FBC631-2C08-4191-8509-0731FB2075B5}">
      <dgm:prSet/>
      <dgm:spPr/>
      <dgm:t>
        <a:bodyPr/>
        <a:lstStyle/>
        <a:p>
          <a:pPr algn="ctr"/>
          <a:endParaRPr lang="en-US">
            <a:cs typeface="B Zar" pitchFamily="2" charset="-78"/>
          </a:endParaRPr>
        </a:p>
      </dgm:t>
    </dgm:pt>
    <dgm:pt modelId="{8076E567-3A80-4053-BDCE-A6F7888CDA48}" type="sibTrans" cxnId="{C2FBC631-2C08-4191-8509-0731FB2075B5}">
      <dgm:prSet/>
      <dgm:spPr/>
      <dgm:t>
        <a:bodyPr/>
        <a:lstStyle/>
        <a:p>
          <a:pPr algn="ctr"/>
          <a:endParaRPr lang="en-US">
            <a:cs typeface="B Zar" pitchFamily="2" charset="-78"/>
          </a:endParaRPr>
        </a:p>
      </dgm:t>
    </dgm:pt>
    <dgm:pt modelId="{CB52EAA4-80AE-4829-9EF0-4FCFA137B16F}" type="pres">
      <dgm:prSet presAssocID="{55E771DD-088B-4BC9-924B-C8974A6790F7}" presName="linear" presStyleCnt="0">
        <dgm:presLayoutVars>
          <dgm:dir/>
          <dgm:animLvl val="lvl"/>
          <dgm:resizeHandles val="exact"/>
        </dgm:presLayoutVars>
      </dgm:prSet>
      <dgm:spPr/>
      <dgm:t>
        <a:bodyPr/>
        <a:lstStyle/>
        <a:p>
          <a:endParaRPr lang="en-US"/>
        </a:p>
      </dgm:t>
    </dgm:pt>
    <dgm:pt modelId="{EE95914E-5A00-4AFA-B09C-CADB23CBE65B}" type="pres">
      <dgm:prSet presAssocID="{5D65FD8F-FAE2-4EBA-AA47-0F4518F19560}" presName="parentLin" presStyleCnt="0"/>
      <dgm:spPr/>
    </dgm:pt>
    <dgm:pt modelId="{E786BA3B-76B4-4A53-8D8F-536ACC320C29}" type="pres">
      <dgm:prSet presAssocID="{5D65FD8F-FAE2-4EBA-AA47-0F4518F19560}" presName="parentLeftMargin" presStyleLbl="node1" presStyleIdx="0" presStyleCnt="3"/>
      <dgm:spPr/>
      <dgm:t>
        <a:bodyPr/>
        <a:lstStyle/>
        <a:p>
          <a:endParaRPr lang="en-US"/>
        </a:p>
      </dgm:t>
    </dgm:pt>
    <dgm:pt modelId="{CE9B0D1F-9808-405E-B33F-90C93B3E62B4}" type="pres">
      <dgm:prSet presAssocID="{5D65FD8F-FAE2-4EBA-AA47-0F4518F19560}" presName="parentText" presStyleLbl="node1" presStyleIdx="0" presStyleCnt="3">
        <dgm:presLayoutVars>
          <dgm:chMax val="0"/>
          <dgm:bulletEnabled val="1"/>
        </dgm:presLayoutVars>
      </dgm:prSet>
      <dgm:spPr/>
      <dgm:t>
        <a:bodyPr/>
        <a:lstStyle/>
        <a:p>
          <a:endParaRPr lang="en-US"/>
        </a:p>
      </dgm:t>
    </dgm:pt>
    <dgm:pt modelId="{53101A6F-ED06-40E3-A7B6-DB138A3EC900}" type="pres">
      <dgm:prSet presAssocID="{5D65FD8F-FAE2-4EBA-AA47-0F4518F19560}" presName="negativeSpace" presStyleCnt="0"/>
      <dgm:spPr/>
    </dgm:pt>
    <dgm:pt modelId="{97DF0718-686D-44DC-96DC-F33A7D8E719F}" type="pres">
      <dgm:prSet presAssocID="{5D65FD8F-FAE2-4EBA-AA47-0F4518F19560}" presName="childText" presStyleLbl="conFgAcc1" presStyleIdx="0" presStyleCnt="3">
        <dgm:presLayoutVars>
          <dgm:bulletEnabled val="1"/>
        </dgm:presLayoutVars>
      </dgm:prSet>
      <dgm:spPr/>
      <dgm:t>
        <a:bodyPr/>
        <a:lstStyle/>
        <a:p>
          <a:endParaRPr lang="en-US"/>
        </a:p>
      </dgm:t>
    </dgm:pt>
    <dgm:pt modelId="{296012C0-39EF-4780-A632-CE1363338058}" type="pres">
      <dgm:prSet presAssocID="{31690AA8-319D-4933-A82B-CE6AFFD09FEC}" presName="spaceBetweenRectangles" presStyleCnt="0"/>
      <dgm:spPr/>
    </dgm:pt>
    <dgm:pt modelId="{D499B46C-EA91-418E-B427-BFF8158B13BA}" type="pres">
      <dgm:prSet presAssocID="{30C718D5-A673-4C1C-99C1-CBAA4AB7C814}" presName="parentLin" presStyleCnt="0"/>
      <dgm:spPr/>
    </dgm:pt>
    <dgm:pt modelId="{92C91027-C880-4AC2-9EB7-76E0BFB7A1DC}" type="pres">
      <dgm:prSet presAssocID="{30C718D5-A673-4C1C-99C1-CBAA4AB7C814}" presName="parentLeftMargin" presStyleLbl="node1" presStyleIdx="0" presStyleCnt="3"/>
      <dgm:spPr/>
      <dgm:t>
        <a:bodyPr/>
        <a:lstStyle/>
        <a:p>
          <a:endParaRPr lang="en-US"/>
        </a:p>
      </dgm:t>
    </dgm:pt>
    <dgm:pt modelId="{F1F821FC-1CD5-45AE-A9D8-79377501A87C}" type="pres">
      <dgm:prSet presAssocID="{30C718D5-A673-4C1C-99C1-CBAA4AB7C814}" presName="parentText" presStyleLbl="node1" presStyleIdx="1" presStyleCnt="3">
        <dgm:presLayoutVars>
          <dgm:chMax val="0"/>
          <dgm:bulletEnabled val="1"/>
        </dgm:presLayoutVars>
      </dgm:prSet>
      <dgm:spPr/>
      <dgm:t>
        <a:bodyPr/>
        <a:lstStyle/>
        <a:p>
          <a:endParaRPr lang="en-US"/>
        </a:p>
      </dgm:t>
    </dgm:pt>
    <dgm:pt modelId="{D12DB6C8-40F2-417D-B45E-9D38D0CA382C}" type="pres">
      <dgm:prSet presAssocID="{30C718D5-A673-4C1C-99C1-CBAA4AB7C814}" presName="negativeSpace" presStyleCnt="0"/>
      <dgm:spPr/>
    </dgm:pt>
    <dgm:pt modelId="{911F2ADD-8C51-4FA0-98B9-29C7971D5B98}" type="pres">
      <dgm:prSet presAssocID="{30C718D5-A673-4C1C-99C1-CBAA4AB7C814}" presName="childText" presStyleLbl="conFgAcc1" presStyleIdx="1" presStyleCnt="3">
        <dgm:presLayoutVars>
          <dgm:bulletEnabled val="1"/>
        </dgm:presLayoutVars>
      </dgm:prSet>
      <dgm:spPr/>
      <dgm:t>
        <a:bodyPr/>
        <a:lstStyle/>
        <a:p>
          <a:endParaRPr lang="en-US"/>
        </a:p>
      </dgm:t>
    </dgm:pt>
    <dgm:pt modelId="{F42097B2-B2FB-4385-AD7A-40B5FB5A0516}" type="pres">
      <dgm:prSet presAssocID="{C6229201-1160-4027-9B6D-CDDDA792BA08}" presName="spaceBetweenRectangles" presStyleCnt="0"/>
      <dgm:spPr/>
    </dgm:pt>
    <dgm:pt modelId="{37D9AAF3-2A08-4E27-94F2-3C2FC1810356}" type="pres">
      <dgm:prSet presAssocID="{93514131-B329-4230-9B4F-F4C1EF09A22D}" presName="parentLin" presStyleCnt="0"/>
      <dgm:spPr/>
    </dgm:pt>
    <dgm:pt modelId="{FE13868F-2593-4F1C-B78C-79B0955779F0}" type="pres">
      <dgm:prSet presAssocID="{93514131-B329-4230-9B4F-F4C1EF09A22D}" presName="parentLeftMargin" presStyleLbl="node1" presStyleIdx="1" presStyleCnt="3"/>
      <dgm:spPr/>
      <dgm:t>
        <a:bodyPr/>
        <a:lstStyle/>
        <a:p>
          <a:endParaRPr lang="en-US"/>
        </a:p>
      </dgm:t>
    </dgm:pt>
    <dgm:pt modelId="{3FEA6B8F-DEF7-4C26-BC7A-2EFE502444C9}" type="pres">
      <dgm:prSet presAssocID="{93514131-B329-4230-9B4F-F4C1EF09A22D}" presName="parentText" presStyleLbl="node1" presStyleIdx="2" presStyleCnt="3">
        <dgm:presLayoutVars>
          <dgm:chMax val="0"/>
          <dgm:bulletEnabled val="1"/>
        </dgm:presLayoutVars>
      </dgm:prSet>
      <dgm:spPr/>
      <dgm:t>
        <a:bodyPr/>
        <a:lstStyle/>
        <a:p>
          <a:endParaRPr lang="en-US"/>
        </a:p>
      </dgm:t>
    </dgm:pt>
    <dgm:pt modelId="{CFCF9BC2-B16A-4920-AA65-DE24DF53FD09}" type="pres">
      <dgm:prSet presAssocID="{93514131-B329-4230-9B4F-F4C1EF09A22D}" presName="negativeSpace" presStyleCnt="0"/>
      <dgm:spPr/>
    </dgm:pt>
    <dgm:pt modelId="{21C7B4E8-09DC-42A6-8A25-675B3187A0C6}" type="pres">
      <dgm:prSet presAssocID="{93514131-B329-4230-9B4F-F4C1EF09A22D}" presName="childText" presStyleLbl="conFgAcc1" presStyleIdx="2" presStyleCnt="3">
        <dgm:presLayoutVars>
          <dgm:bulletEnabled val="1"/>
        </dgm:presLayoutVars>
      </dgm:prSet>
      <dgm:spPr/>
      <dgm:t>
        <a:bodyPr/>
        <a:lstStyle/>
        <a:p>
          <a:endParaRPr lang="en-US"/>
        </a:p>
      </dgm:t>
    </dgm:pt>
  </dgm:ptLst>
  <dgm:cxnLst>
    <dgm:cxn modelId="{B0937A80-2975-4E4B-B5E2-571551C7DD24}" srcId="{55E771DD-088B-4BC9-924B-C8974A6790F7}" destId="{93514131-B329-4230-9B4F-F4C1EF09A22D}" srcOrd="2" destOrd="0" parTransId="{F6B160E1-D5CB-491B-ADCE-F656244AC8FD}" sibTransId="{5CB83180-F428-431A-90AA-2520925C151A}"/>
    <dgm:cxn modelId="{BBDE025A-BAB5-48CA-B7FD-5EEED845B080}" type="presOf" srcId="{55E771DD-088B-4BC9-924B-C8974A6790F7}" destId="{CB52EAA4-80AE-4829-9EF0-4FCFA137B16F}" srcOrd="0" destOrd="0" presId="urn:microsoft.com/office/officeart/2005/8/layout/list1"/>
    <dgm:cxn modelId="{0E343579-B576-4B6C-B30D-425231D24FF8}" type="presOf" srcId="{93514131-B329-4230-9B4F-F4C1EF09A22D}" destId="{FE13868F-2593-4F1C-B78C-79B0955779F0}" srcOrd="0" destOrd="0" presId="urn:microsoft.com/office/officeart/2005/8/layout/list1"/>
    <dgm:cxn modelId="{C0B69A4D-2BE1-489B-86DE-1DA08266698B}" type="presOf" srcId="{663E28A0-03BB-4795-B00E-B46CB4DF1754}" destId="{21C7B4E8-09DC-42A6-8A25-675B3187A0C6}" srcOrd="0" destOrd="0" presId="urn:microsoft.com/office/officeart/2005/8/layout/list1"/>
    <dgm:cxn modelId="{3BCA2A89-C9EF-4613-9BF5-F98773FAE11C}" srcId="{30C718D5-A673-4C1C-99C1-CBAA4AB7C814}" destId="{92BAAAEE-DD35-4904-AAD8-068D707C5452}" srcOrd="0" destOrd="0" parTransId="{3248996E-0200-45C1-90C8-B70952593F48}" sibTransId="{1930F38C-4439-453B-8ADA-C7ED46A8656B}"/>
    <dgm:cxn modelId="{D3514BA9-D2CD-4F09-9623-74A9B2DBFCC9}" type="presOf" srcId="{92BAAAEE-DD35-4904-AAD8-068D707C5452}" destId="{911F2ADD-8C51-4FA0-98B9-29C7971D5B98}" srcOrd="0" destOrd="0" presId="urn:microsoft.com/office/officeart/2005/8/layout/list1"/>
    <dgm:cxn modelId="{DB280A76-ACCB-46C6-86CE-2286609EC6AB}" type="presOf" srcId="{30C718D5-A673-4C1C-99C1-CBAA4AB7C814}" destId="{F1F821FC-1CD5-45AE-A9D8-79377501A87C}" srcOrd="1" destOrd="0" presId="urn:microsoft.com/office/officeart/2005/8/layout/list1"/>
    <dgm:cxn modelId="{C2FBC631-2C08-4191-8509-0731FB2075B5}" srcId="{93514131-B329-4230-9B4F-F4C1EF09A22D}" destId="{663E28A0-03BB-4795-B00E-B46CB4DF1754}" srcOrd="0" destOrd="0" parTransId="{7AAF0907-BF81-42D3-9B92-7DF3062CB365}" sibTransId="{8076E567-3A80-4053-BDCE-A6F7888CDA48}"/>
    <dgm:cxn modelId="{EEF809E0-1938-4DDD-B98A-767793791837}" type="presOf" srcId="{A5ABA6BE-9ED2-4175-9779-484508916FC6}" destId="{97DF0718-686D-44DC-96DC-F33A7D8E719F}" srcOrd="0" destOrd="0" presId="urn:microsoft.com/office/officeart/2005/8/layout/list1"/>
    <dgm:cxn modelId="{8CCB35C5-28AF-454C-A7D0-CA17846ED255}" type="presOf" srcId="{5D65FD8F-FAE2-4EBA-AA47-0F4518F19560}" destId="{CE9B0D1F-9808-405E-B33F-90C93B3E62B4}" srcOrd="1" destOrd="0" presId="urn:microsoft.com/office/officeart/2005/8/layout/list1"/>
    <dgm:cxn modelId="{3632638A-8DE7-411A-94D3-29C3A0610B42}" type="presOf" srcId="{30C718D5-A673-4C1C-99C1-CBAA4AB7C814}" destId="{92C91027-C880-4AC2-9EB7-76E0BFB7A1DC}" srcOrd="0" destOrd="0" presId="urn:microsoft.com/office/officeart/2005/8/layout/list1"/>
    <dgm:cxn modelId="{435E6542-089A-472A-B73F-0FB007878391}" srcId="{55E771DD-088B-4BC9-924B-C8974A6790F7}" destId="{5D65FD8F-FAE2-4EBA-AA47-0F4518F19560}" srcOrd="0" destOrd="0" parTransId="{CFD0916D-59D4-4AFB-8113-62839007FA17}" sibTransId="{31690AA8-319D-4933-A82B-CE6AFFD09FEC}"/>
    <dgm:cxn modelId="{DCAFB73B-3FF2-4A19-9726-CC3CB8643B34}" srcId="{55E771DD-088B-4BC9-924B-C8974A6790F7}" destId="{30C718D5-A673-4C1C-99C1-CBAA4AB7C814}" srcOrd="1" destOrd="0" parTransId="{E2F8327F-3B8F-4E73-970F-4EFFF6166383}" sibTransId="{C6229201-1160-4027-9B6D-CDDDA792BA08}"/>
    <dgm:cxn modelId="{50FCBE1C-605A-4C4D-99BA-B59651051483}" type="presOf" srcId="{5D65FD8F-FAE2-4EBA-AA47-0F4518F19560}" destId="{E786BA3B-76B4-4A53-8D8F-536ACC320C29}" srcOrd="0" destOrd="0" presId="urn:microsoft.com/office/officeart/2005/8/layout/list1"/>
    <dgm:cxn modelId="{F6D04AE4-A13B-45D4-895C-6F877E2A49C0}" type="presOf" srcId="{93514131-B329-4230-9B4F-F4C1EF09A22D}" destId="{3FEA6B8F-DEF7-4C26-BC7A-2EFE502444C9}" srcOrd="1" destOrd="0" presId="urn:microsoft.com/office/officeart/2005/8/layout/list1"/>
    <dgm:cxn modelId="{BDE46E0A-3D2A-4FBC-835E-8D18FDEB755B}" srcId="{5D65FD8F-FAE2-4EBA-AA47-0F4518F19560}" destId="{A5ABA6BE-9ED2-4175-9779-484508916FC6}" srcOrd="0" destOrd="0" parTransId="{B8EDED1F-30F7-4F14-A8E1-3AEAD37AA510}" sibTransId="{E6DAEB41-5799-41C5-92BC-DAE7FE8DE005}"/>
    <dgm:cxn modelId="{007F03B3-357D-443C-88F1-84A2EABFEF68}" type="presParOf" srcId="{CB52EAA4-80AE-4829-9EF0-4FCFA137B16F}" destId="{EE95914E-5A00-4AFA-B09C-CADB23CBE65B}" srcOrd="0" destOrd="0" presId="urn:microsoft.com/office/officeart/2005/8/layout/list1"/>
    <dgm:cxn modelId="{2F5AC071-2572-465B-B072-5C85B861DB44}" type="presParOf" srcId="{EE95914E-5A00-4AFA-B09C-CADB23CBE65B}" destId="{E786BA3B-76B4-4A53-8D8F-536ACC320C29}" srcOrd="0" destOrd="0" presId="urn:microsoft.com/office/officeart/2005/8/layout/list1"/>
    <dgm:cxn modelId="{017A8F22-852A-46E1-88D5-D412BB2D8D53}" type="presParOf" srcId="{EE95914E-5A00-4AFA-B09C-CADB23CBE65B}" destId="{CE9B0D1F-9808-405E-B33F-90C93B3E62B4}" srcOrd="1" destOrd="0" presId="urn:microsoft.com/office/officeart/2005/8/layout/list1"/>
    <dgm:cxn modelId="{ABE3CC76-99C9-49EB-92FC-706E7B9B0266}" type="presParOf" srcId="{CB52EAA4-80AE-4829-9EF0-4FCFA137B16F}" destId="{53101A6F-ED06-40E3-A7B6-DB138A3EC900}" srcOrd="1" destOrd="0" presId="urn:microsoft.com/office/officeart/2005/8/layout/list1"/>
    <dgm:cxn modelId="{8A50D6CD-28A1-428B-B212-8775215E77F1}" type="presParOf" srcId="{CB52EAA4-80AE-4829-9EF0-4FCFA137B16F}" destId="{97DF0718-686D-44DC-96DC-F33A7D8E719F}" srcOrd="2" destOrd="0" presId="urn:microsoft.com/office/officeart/2005/8/layout/list1"/>
    <dgm:cxn modelId="{C325C947-A49D-428C-9567-F3F6D868F410}" type="presParOf" srcId="{CB52EAA4-80AE-4829-9EF0-4FCFA137B16F}" destId="{296012C0-39EF-4780-A632-CE1363338058}" srcOrd="3" destOrd="0" presId="urn:microsoft.com/office/officeart/2005/8/layout/list1"/>
    <dgm:cxn modelId="{E8EC078B-7B02-47E9-9355-B947226E42FB}" type="presParOf" srcId="{CB52EAA4-80AE-4829-9EF0-4FCFA137B16F}" destId="{D499B46C-EA91-418E-B427-BFF8158B13BA}" srcOrd="4" destOrd="0" presId="urn:microsoft.com/office/officeart/2005/8/layout/list1"/>
    <dgm:cxn modelId="{52F659AB-A8BA-4DDB-A977-B4A6782B850B}" type="presParOf" srcId="{D499B46C-EA91-418E-B427-BFF8158B13BA}" destId="{92C91027-C880-4AC2-9EB7-76E0BFB7A1DC}" srcOrd="0" destOrd="0" presId="urn:microsoft.com/office/officeart/2005/8/layout/list1"/>
    <dgm:cxn modelId="{CF3EC7D2-0526-4467-80D4-4B442FBBBE61}" type="presParOf" srcId="{D499B46C-EA91-418E-B427-BFF8158B13BA}" destId="{F1F821FC-1CD5-45AE-A9D8-79377501A87C}" srcOrd="1" destOrd="0" presId="urn:microsoft.com/office/officeart/2005/8/layout/list1"/>
    <dgm:cxn modelId="{9F3B47A0-5BC9-4963-BDF4-BCD3BB45C2CD}" type="presParOf" srcId="{CB52EAA4-80AE-4829-9EF0-4FCFA137B16F}" destId="{D12DB6C8-40F2-417D-B45E-9D38D0CA382C}" srcOrd="5" destOrd="0" presId="urn:microsoft.com/office/officeart/2005/8/layout/list1"/>
    <dgm:cxn modelId="{67DCE179-041D-4E48-BC9F-996C62F3B13E}" type="presParOf" srcId="{CB52EAA4-80AE-4829-9EF0-4FCFA137B16F}" destId="{911F2ADD-8C51-4FA0-98B9-29C7971D5B98}" srcOrd="6" destOrd="0" presId="urn:microsoft.com/office/officeart/2005/8/layout/list1"/>
    <dgm:cxn modelId="{EB36316A-3BA1-4288-8E42-C7CF873A27D0}" type="presParOf" srcId="{CB52EAA4-80AE-4829-9EF0-4FCFA137B16F}" destId="{F42097B2-B2FB-4385-AD7A-40B5FB5A0516}" srcOrd="7" destOrd="0" presId="urn:microsoft.com/office/officeart/2005/8/layout/list1"/>
    <dgm:cxn modelId="{2B2749D8-CADC-429A-A948-D5F3BC5CD10F}" type="presParOf" srcId="{CB52EAA4-80AE-4829-9EF0-4FCFA137B16F}" destId="{37D9AAF3-2A08-4E27-94F2-3C2FC1810356}" srcOrd="8" destOrd="0" presId="urn:microsoft.com/office/officeart/2005/8/layout/list1"/>
    <dgm:cxn modelId="{012DD816-0F61-430D-A991-7D63DCBA063F}" type="presParOf" srcId="{37D9AAF3-2A08-4E27-94F2-3C2FC1810356}" destId="{FE13868F-2593-4F1C-B78C-79B0955779F0}" srcOrd="0" destOrd="0" presId="urn:microsoft.com/office/officeart/2005/8/layout/list1"/>
    <dgm:cxn modelId="{1F2BE9E9-52AC-4AD4-8B79-A2715AF4AD18}" type="presParOf" srcId="{37D9AAF3-2A08-4E27-94F2-3C2FC1810356}" destId="{3FEA6B8F-DEF7-4C26-BC7A-2EFE502444C9}" srcOrd="1" destOrd="0" presId="urn:microsoft.com/office/officeart/2005/8/layout/list1"/>
    <dgm:cxn modelId="{D30FC3B0-4456-4A6E-97B5-CB153CAB8263}" type="presParOf" srcId="{CB52EAA4-80AE-4829-9EF0-4FCFA137B16F}" destId="{CFCF9BC2-B16A-4920-AA65-DE24DF53FD09}" srcOrd="9" destOrd="0" presId="urn:microsoft.com/office/officeart/2005/8/layout/list1"/>
    <dgm:cxn modelId="{BDE00A93-4E89-4315-BF67-C0B2F280562B}" type="presParOf" srcId="{CB52EAA4-80AE-4829-9EF0-4FCFA137B16F}" destId="{21C7B4E8-09DC-42A6-8A25-675B3187A0C6}"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46A8BE1-509E-4882-BC33-91A61A9992A0}" type="doc">
      <dgm:prSet loTypeId="urn:microsoft.com/office/officeart/2005/8/layout/list1" loCatId="list" qsTypeId="urn:microsoft.com/office/officeart/2005/8/quickstyle/3d1" qsCatId="3D" csTypeId="urn:microsoft.com/office/officeart/2005/8/colors/accent2_1" csCatId="accent2"/>
      <dgm:spPr/>
      <dgm:t>
        <a:bodyPr/>
        <a:lstStyle/>
        <a:p>
          <a:endParaRPr lang="en-US"/>
        </a:p>
      </dgm:t>
    </dgm:pt>
    <dgm:pt modelId="{9C62A837-2E64-4BA2-9D72-9C24ADCC251F}">
      <dgm:prSet custT="1"/>
      <dgm:spPr/>
      <dgm:t>
        <a:bodyPr/>
        <a:lstStyle/>
        <a:p>
          <a:pPr algn="ctr" rtl="1"/>
          <a:r>
            <a:rPr lang="fa-IR" sz="1800" dirty="0" smtClean="0">
              <a:cs typeface="B Zar" pitchFamily="2" charset="-78"/>
            </a:rPr>
            <a:t>تعداد کم خریداران و فروشندگان </a:t>
          </a:r>
          <a:endParaRPr lang="fa-IR" sz="1800" dirty="0">
            <a:cs typeface="B Zar" pitchFamily="2" charset="-78"/>
          </a:endParaRPr>
        </a:p>
      </dgm:t>
    </dgm:pt>
    <dgm:pt modelId="{D547A4E3-8B6B-4F40-BC5C-49E0D27E43C5}" type="parTrans" cxnId="{5EDCD646-07C6-4F02-BC04-ED3D55EC0E64}">
      <dgm:prSet/>
      <dgm:spPr/>
      <dgm:t>
        <a:bodyPr/>
        <a:lstStyle/>
        <a:p>
          <a:pPr algn="ctr"/>
          <a:endParaRPr lang="en-US" sz="1800">
            <a:cs typeface="B Zar" pitchFamily="2" charset="-78"/>
          </a:endParaRPr>
        </a:p>
      </dgm:t>
    </dgm:pt>
    <dgm:pt modelId="{0DDF14DB-1D1D-4814-8A49-CA5B7F92D42A}" type="sibTrans" cxnId="{5EDCD646-07C6-4F02-BC04-ED3D55EC0E64}">
      <dgm:prSet/>
      <dgm:spPr/>
      <dgm:t>
        <a:bodyPr/>
        <a:lstStyle/>
        <a:p>
          <a:pPr algn="ctr"/>
          <a:endParaRPr lang="en-US" sz="1800">
            <a:cs typeface="B Zar" pitchFamily="2" charset="-78"/>
          </a:endParaRPr>
        </a:p>
      </dgm:t>
    </dgm:pt>
    <dgm:pt modelId="{C26C6A49-7BD6-4F37-B811-C5B137188989}">
      <dgm:prSet custT="1"/>
      <dgm:spPr/>
      <dgm:t>
        <a:bodyPr/>
        <a:lstStyle/>
        <a:p>
          <a:pPr algn="ctr" rtl="1"/>
          <a:r>
            <a:rPr lang="fa-IR" sz="1800" dirty="0" smtClean="0">
              <a:cs typeface="B Zar" pitchFamily="2" charset="-78"/>
            </a:rPr>
            <a:t>محصولات ناهمگن</a:t>
          </a:r>
          <a:endParaRPr lang="en-US" sz="1800" dirty="0">
            <a:cs typeface="B Zar" pitchFamily="2" charset="-78"/>
          </a:endParaRPr>
        </a:p>
      </dgm:t>
    </dgm:pt>
    <dgm:pt modelId="{FDB38C89-C982-4D98-841E-7B9C7F632170}" type="parTrans" cxnId="{A2FC204C-704B-44C7-877B-E5E4A57AD334}">
      <dgm:prSet/>
      <dgm:spPr/>
      <dgm:t>
        <a:bodyPr/>
        <a:lstStyle/>
        <a:p>
          <a:pPr algn="ctr"/>
          <a:endParaRPr lang="en-US" sz="1800">
            <a:cs typeface="B Zar" pitchFamily="2" charset="-78"/>
          </a:endParaRPr>
        </a:p>
      </dgm:t>
    </dgm:pt>
    <dgm:pt modelId="{8C61EA53-C418-4F34-82D4-FC9243F98237}" type="sibTrans" cxnId="{A2FC204C-704B-44C7-877B-E5E4A57AD334}">
      <dgm:prSet/>
      <dgm:spPr/>
      <dgm:t>
        <a:bodyPr/>
        <a:lstStyle/>
        <a:p>
          <a:pPr algn="ctr"/>
          <a:endParaRPr lang="en-US" sz="1800">
            <a:cs typeface="B Zar" pitchFamily="2" charset="-78"/>
          </a:endParaRPr>
        </a:p>
      </dgm:t>
    </dgm:pt>
    <dgm:pt modelId="{BA97CFD7-DF43-426D-98FB-3272D4025594}">
      <dgm:prSet custT="1"/>
      <dgm:spPr/>
      <dgm:t>
        <a:bodyPr/>
        <a:lstStyle/>
        <a:p>
          <a:pPr algn="ctr" rtl="1"/>
          <a:r>
            <a:rPr lang="fa-IR" sz="1800" dirty="0" smtClean="0">
              <a:cs typeface="B Zar" pitchFamily="2" charset="-78"/>
            </a:rPr>
            <a:t>اطلاعات غیرشفاف و ناقص</a:t>
          </a:r>
          <a:endParaRPr lang="en-US" sz="1800" dirty="0">
            <a:cs typeface="B Zar" pitchFamily="2" charset="-78"/>
          </a:endParaRPr>
        </a:p>
      </dgm:t>
    </dgm:pt>
    <dgm:pt modelId="{108257F7-4500-4475-B7AB-DC5728946258}" type="parTrans" cxnId="{102B5A22-D33F-47B7-A831-B6631B68C779}">
      <dgm:prSet/>
      <dgm:spPr/>
      <dgm:t>
        <a:bodyPr/>
        <a:lstStyle/>
        <a:p>
          <a:pPr algn="ctr"/>
          <a:endParaRPr lang="en-US" sz="1800">
            <a:cs typeface="B Zar" pitchFamily="2" charset="-78"/>
          </a:endParaRPr>
        </a:p>
      </dgm:t>
    </dgm:pt>
    <dgm:pt modelId="{DC7D0002-8351-434F-AD7F-0112E8AFE7E3}" type="sibTrans" cxnId="{102B5A22-D33F-47B7-A831-B6631B68C779}">
      <dgm:prSet/>
      <dgm:spPr/>
      <dgm:t>
        <a:bodyPr/>
        <a:lstStyle/>
        <a:p>
          <a:pPr algn="ctr"/>
          <a:endParaRPr lang="en-US" sz="1800">
            <a:cs typeface="B Zar" pitchFamily="2" charset="-78"/>
          </a:endParaRPr>
        </a:p>
      </dgm:t>
    </dgm:pt>
    <dgm:pt modelId="{EDA713B8-8DEB-4E3F-8065-EEADCA579106}">
      <dgm:prSet custT="1"/>
      <dgm:spPr/>
      <dgm:t>
        <a:bodyPr/>
        <a:lstStyle/>
        <a:p>
          <a:pPr algn="ctr" rtl="1"/>
          <a:r>
            <a:rPr lang="fa-IR" sz="1800" dirty="0" smtClean="0">
              <a:cs typeface="B Zar" pitchFamily="2" charset="-78"/>
            </a:rPr>
            <a:t>هزینۀ بالای معاملات</a:t>
          </a:r>
          <a:endParaRPr lang="en-US" sz="1800" dirty="0">
            <a:cs typeface="B Zar" pitchFamily="2" charset="-78"/>
          </a:endParaRPr>
        </a:p>
      </dgm:t>
    </dgm:pt>
    <dgm:pt modelId="{7D7B8EB6-FAB9-4779-8879-24634B6CEC94}" type="parTrans" cxnId="{997E9372-3EE1-4A85-80FA-5C57DA69B4DD}">
      <dgm:prSet/>
      <dgm:spPr/>
      <dgm:t>
        <a:bodyPr/>
        <a:lstStyle/>
        <a:p>
          <a:pPr algn="ctr"/>
          <a:endParaRPr lang="en-US" sz="1800">
            <a:cs typeface="B Zar" pitchFamily="2" charset="-78"/>
          </a:endParaRPr>
        </a:p>
      </dgm:t>
    </dgm:pt>
    <dgm:pt modelId="{7D649860-A546-4E8A-8A3F-2B353D054762}" type="sibTrans" cxnId="{997E9372-3EE1-4A85-80FA-5C57DA69B4DD}">
      <dgm:prSet/>
      <dgm:spPr/>
      <dgm:t>
        <a:bodyPr/>
        <a:lstStyle/>
        <a:p>
          <a:pPr algn="ctr"/>
          <a:endParaRPr lang="en-US" sz="1800">
            <a:cs typeface="B Zar" pitchFamily="2" charset="-78"/>
          </a:endParaRPr>
        </a:p>
      </dgm:t>
    </dgm:pt>
    <dgm:pt modelId="{FFDB2B60-4353-4402-A6D2-C4C2803601EB}">
      <dgm:prSet custT="1"/>
      <dgm:spPr/>
      <dgm:t>
        <a:bodyPr/>
        <a:lstStyle/>
        <a:p>
          <a:pPr algn="ctr" rtl="1"/>
          <a:r>
            <a:rPr lang="fa-IR" sz="1800" dirty="0" smtClean="0">
              <a:cs typeface="B Zar" pitchFamily="2" charset="-78"/>
            </a:rPr>
            <a:t>نقدشوندگی پایین</a:t>
          </a:r>
          <a:endParaRPr lang="en-US" sz="1800" dirty="0">
            <a:cs typeface="B Zar" pitchFamily="2" charset="-78"/>
          </a:endParaRPr>
        </a:p>
      </dgm:t>
    </dgm:pt>
    <dgm:pt modelId="{DF7B0680-78FE-4BF7-8718-1C6B4632F47B}" type="parTrans" cxnId="{ECD6C735-6BA7-4A7E-A8D0-8F6E71497756}">
      <dgm:prSet/>
      <dgm:spPr/>
      <dgm:t>
        <a:bodyPr/>
        <a:lstStyle/>
        <a:p>
          <a:pPr algn="ctr"/>
          <a:endParaRPr lang="en-US" sz="1800">
            <a:cs typeface="B Zar" pitchFamily="2" charset="-78"/>
          </a:endParaRPr>
        </a:p>
      </dgm:t>
    </dgm:pt>
    <dgm:pt modelId="{D9CE0E9D-1AA8-4852-ADA3-F6ABD747B19B}" type="sibTrans" cxnId="{ECD6C735-6BA7-4A7E-A8D0-8F6E71497756}">
      <dgm:prSet/>
      <dgm:spPr/>
      <dgm:t>
        <a:bodyPr/>
        <a:lstStyle/>
        <a:p>
          <a:pPr algn="ctr"/>
          <a:endParaRPr lang="en-US" sz="1800">
            <a:cs typeface="B Zar" pitchFamily="2" charset="-78"/>
          </a:endParaRPr>
        </a:p>
      </dgm:t>
    </dgm:pt>
    <dgm:pt modelId="{FC3CC537-AB88-45CB-8605-D08FC3D53FCD}">
      <dgm:prSet custT="1"/>
      <dgm:spPr/>
      <dgm:t>
        <a:bodyPr/>
        <a:lstStyle/>
        <a:p>
          <a:pPr algn="ctr" rtl="1"/>
          <a:r>
            <a:rPr lang="fa-IR" sz="1800" dirty="0" smtClean="0">
              <a:cs typeface="B Zar" pitchFamily="2" charset="-78"/>
            </a:rPr>
            <a:t>تعدیل وقفه‌دار قیمت‌ها</a:t>
          </a:r>
          <a:endParaRPr lang="en-US" sz="1800" dirty="0">
            <a:cs typeface="B Zar" pitchFamily="2" charset="-78"/>
          </a:endParaRPr>
        </a:p>
      </dgm:t>
    </dgm:pt>
    <dgm:pt modelId="{EDC62EC0-1D2E-4640-9692-0FF98EABB480}" type="parTrans" cxnId="{DA9D3F15-1FC4-4B47-9DE4-C6944105084D}">
      <dgm:prSet/>
      <dgm:spPr/>
      <dgm:t>
        <a:bodyPr/>
        <a:lstStyle/>
        <a:p>
          <a:pPr algn="ctr"/>
          <a:endParaRPr lang="en-US" sz="1800">
            <a:cs typeface="B Zar" pitchFamily="2" charset="-78"/>
          </a:endParaRPr>
        </a:p>
      </dgm:t>
    </dgm:pt>
    <dgm:pt modelId="{AB921B50-5A78-440C-88D3-925BD2B0B71F}" type="sibTrans" cxnId="{DA9D3F15-1FC4-4B47-9DE4-C6944105084D}">
      <dgm:prSet/>
      <dgm:spPr/>
      <dgm:t>
        <a:bodyPr/>
        <a:lstStyle/>
        <a:p>
          <a:pPr algn="ctr"/>
          <a:endParaRPr lang="en-US" sz="1800">
            <a:cs typeface="B Zar" pitchFamily="2" charset="-78"/>
          </a:endParaRPr>
        </a:p>
      </dgm:t>
    </dgm:pt>
    <dgm:pt modelId="{6657F6D3-6205-43CB-A99C-A12D38ACAAC8}" type="pres">
      <dgm:prSet presAssocID="{146A8BE1-509E-4882-BC33-91A61A9992A0}" presName="linear" presStyleCnt="0">
        <dgm:presLayoutVars>
          <dgm:dir/>
          <dgm:animLvl val="lvl"/>
          <dgm:resizeHandles val="exact"/>
        </dgm:presLayoutVars>
      </dgm:prSet>
      <dgm:spPr/>
      <dgm:t>
        <a:bodyPr/>
        <a:lstStyle/>
        <a:p>
          <a:endParaRPr lang="en-US"/>
        </a:p>
      </dgm:t>
    </dgm:pt>
    <dgm:pt modelId="{EB6AC485-0066-4EAD-B9AB-1DCA2D7D168F}" type="pres">
      <dgm:prSet presAssocID="{9C62A837-2E64-4BA2-9D72-9C24ADCC251F}" presName="parentLin" presStyleCnt="0"/>
      <dgm:spPr/>
    </dgm:pt>
    <dgm:pt modelId="{13BB15A8-BA7F-41D5-998F-A5D74B2FAA25}" type="pres">
      <dgm:prSet presAssocID="{9C62A837-2E64-4BA2-9D72-9C24ADCC251F}" presName="parentLeftMargin" presStyleLbl="node1" presStyleIdx="0" presStyleCnt="6"/>
      <dgm:spPr/>
      <dgm:t>
        <a:bodyPr/>
        <a:lstStyle/>
        <a:p>
          <a:endParaRPr lang="en-US"/>
        </a:p>
      </dgm:t>
    </dgm:pt>
    <dgm:pt modelId="{1873A089-0934-47EC-82D8-91BB9B174E4E}" type="pres">
      <dgm:prSet presAssocID="{9C62A837-2E64-4BA2-9D72-9C24ADCC251F}" presName="parentText" presStyleLbl="node1" presStyleIdx="0" presStyleCnt="6">
        <dgm:presLayoutVars>
          <dgm:chMax val="0"/>
          <dgm:bulletEnabled val="1"/>
        </dgm:presLayoutVars>
      </dgm:prSet>
      <dgm:spPr/>
      <dgm:t>
        <a:bodyPr/>
        <a:lstStyle/>
        <a:p>
          <a:endParaRPr lang="en-US"/>
        </a:p>
      </dgm:t>
    </dgm:pt>
    <dgm:pt modelId="{00D6FB6D-25E5-4E25-BFC0-3D5C3057D20F}" type="pres">
      <dgm:prSet presAssocID="{9C62A837-2E64-4BA2-9D72-9C24ADCC251F}" presName="negativeSpace" presStyleCnt="0"/>
      <dgm:spPr/>
    </dgm:pt>
    <dgm:pt modelId="{7CD6A8D8-876D-4964-9BB3-0FEF785D87F9}" type="pres">
      <dgm:prSet presAssocID="{9C62A837-2E64-4BA2-9D72-9C24ADCC251F}" presName="childText" presStyleLbl="conFgAcc1" presStyleIdx="0" presStyleCnt="6">
        <dgm:presLayoutVars>
          <dgm:bulletEnabled val="1"/>
        </dgm:presLayoutVars>
      </dgm:prSet>
      <dgm:spPr/>
    </dgm:pt>
    <dgm:pt modelId="{DD11297E-BA2D-4722-B925-367A7A49DF30}" type="pres">
      <dgm:prSet presAssocID="{0DDF14DB-1D1D-4814-8A49-CA5B7F92D42A}" presName="spaceBetweenRectangles" presStyleCnt="0"/>
      <dgm:spPr/>
    </dgm:pt>
    <dgm:pt modelId="{4E2ADA19-D60B-4EE4-8789-8A53A92CBEFF}" type="pres">
      <dgm:prSet presAssocID="{C26C6A49-7BD6-4F37-B811-C5B137188989}" presName="parentLin" presStyleCnt="0"/>
      <dgm:spPr/>
    </dgm:pt>
    <dgm:pt modelId="{A3BB7BBF-422C-4C0D-8DD5-8F72A29A60C8}" type="pres">
      <dgm:prSet presAssocID="{C26C6A49-7BD6-4F37-B811-C5B137188989}" presName="parentLeftMargin" presStyleLbl="node1" presStyleIdx="0" presStyleCnt="6"/>
      <dgm:spPr/>
      <dgm:t>
        <a:bodyPr/>
        <a:lstStyle/>
        <a:p>
          <a:endParaRPr lang="en-US"/>
        </a:p>
      </dgm:t>
    </dgm:pt>
    <dgm:pt modelId="{938F876B-3B82-4AFB-AC5C-B0E1B4889FDC}" type="pres">
      <dgm:prSet presAssocID="{C26C6A49-7BD6-4F37-B811-C5B137188989}" presName="parentText" presStyleLbl="node1" presStyleIdx="1" presStyleCnt="6">
        <dgm:presLayoutVars>
          <dgm:chMax val="0"/>
          <dgm:bulletEnabled val="1"/>
        </dgm:presLayoutVars>
      </dgm:prSet>
      <dgm:spPr/>
      <dgm:t>
        <a:bodyPr/>
        <a:lstStyle/>
        <a:p>
          <a:endParaRPr lang="en-US"/>
        </a:p>
      </dgm:t>
    </dgm:pt>
    <dgm:pt modelId="{BED014E1-B5A8-461D-82F1-7C4EDDBFFB04}" type="pres">
      <dgm:prSet presAssocID="{C26C6A49-7BD6-4F37-B811-C5B137188989}" presName="negativeSpace" presStyleCnt="0"/>
      <dgm:spPr/>
    </dgm:pt>
    <dgm:pt modelId="{2FC36893-C33D-46AC-9049-70976A26E343}" type="pres">
      <dgm:prSet presAssocID="{C26C6A49-7BD6-4F37-B811-C5B137188989}" presName="childText" presStyleLbl="conFgAcc1" presStyleIdx="1" presStyleCnt="6">
        <dgm:presLayoutVars>
          <dgm:bulletEnabled val="1"/>
        </dgm:presLayoutVars>
      </dgm:prSet>
      <dgm:spPr/>
    </dgm:pt>
    <dgm:pt modelId="{3157B22F-DD43-4F2D-85B2-ACDA71D5D5A5}" type="pres">
      <dgm:prSet presAssocID="{8C61EA53-C418-4F34-82D4-FC9243F98237}" presName="spaceBetweenRectangles" presStyleCnt="0"/>
      <dgm:spPr/>
    </dgm:pt>
    <dgm:pt modelId="{2F10D906-5234-413D-945F-A574E3A0C452}" type="pres">
      <dgm:prSet presAssocID="{BA97CFD7-DF43-426D-98FB-3272D4025594}" presName="parentLin" presStyleCnt="0"/>
      <dgm:spPr/>
    </dgm:pt>
    <dgm:pt modelId="{8378E315-6E4F-4381-93A4-B508E350C117}" type="pres">
      <dgm:prSet presAssocID="{BA97CFD7-DF43-426D-98FB-3272D4025594}" presName="parentLeftMargin" presStyleLbl="node1" presStyleIdx="1" presStyleCnt="6"/>
      <dgm:spPr/>
      <dgm:t>
        <a:bodyPr/>
        <a:lstStyle/>
        <a:p>
          <a:endParaRPr lang="en-US"/>
        </a:p>
      </dgm:t>
    </dgm:pt>
    <dgm:pt modelId="{6227D3C3-8478-448D-B022-D9C55BE52172}" type="pres">
      <dgm:prSet presAssocID="{BA97CFD7-DF43-426D-98FB-3272D4025594}" presName="parentText" presStyleLbl="node1" presStyleIdx="2" presStyleCnt="6">
        <dgm:presLayoutVars>
          <dgm:chMax val="0"/>
          <dgm:bulletEnabled val="1"/>
        </dgm:presLayoutVars>
      </dgm:prSet>
      <dgm:spPr/>
      <dgm:t>
        <a:bodyPr/>
        <a:lstStyle/>
        <a:p>
          <a:endParaRPr lang="en-US"/>
        </a:p>
      </dgm:t>
    </dgm:pt>
    <dgm:pt modelId="{F8CD8F60-FE61-4DA6-AB34-B8EB5E575096}" type="pres">
      <dgm:prSet presAssocID="{BA97CFD7-DF43-426D-98FB-3272D4025594}" presName="negativeSpace" presStyleCnt="0"/>
      <dgm:spPr/>
    </dgm:pt>
    <dgm:pt modelId="{22FF7CBD-8CAF-4D22-B262-D1ABA3E914AF}" type="pres">
      <dgm:prSet presAssocID="{BA97CFD7-DF43-426D-98FB-3272D4025594}" presName="childText" presStyleLbl="conFgAcc1" presStyleIdx="2" presStyleCnt="6">
        <dgm:presLayoutVars>
          <dgm:bulletEnabled val="1"/>
        </dgm:presLayoutVars>
      </dgm:prSet>
      <dgm:spPr/>
    </dgm:pt>
    <dgm:pt modelId="{3FB56848-81D8-4FA9-BAEB-630F7837B4CA}" type="pres">
      <dgm:prSet presAssocID="{DC7D0002-8351-434F-AD7F-0112E8AFE7E3}" presName="spaceBetweenRectangles" presStyleCnt="0"/>
      <dgm:spPr/>
    </dgm:pt>
    <dgm:pt modelId="{85FF0EE7-ADA5-4250-9C08-5D36A0E4B72A}" type="pres">
      <dgm:prSet presAssocID="{EDA713B8-8DEB-4E3F-8065-EEADCA579106}" presName="parentLin" presStyleCnt="0"/>
      <dgm:spPr/>
    </dgm:pt>
    <dgm:pt modelId="{58E44111-73A4-444D-B09A-75BE8108A98C}" type="pres">
      <dgm:prSet presAssocID="{EDA713B8-8DEB-4E3F-8065-EEADCA579106}" presName="parentLeftMargin" presStyleLbl="node1" presStyleIdx="2" presStyleCnt="6"/>
      <dgm:spPr/>
      <dgm:t>
        <a:bodyPr/>
        <a:lstStyle/>
        <a:p>
          <a:endParaRPr lang="en-US"/>
        </a:p>
      </dgm:t>
    </dgm:pt>
    <dgm:pt modelId="{25225021-2928-48AE-B546-CA7EEDDC24EE}" type="pres">
      <dgm:prSet presAssocID="{EDA713B8-8DEB-4E3F-8065-EEADCA579106}" presName="parentText" presStyleLbl="node1" presStyleIdx="3" presStyleCnt="6">
        <dgm:presLayoutVars>
          <dgm:chMax val="0"/>
          <dgm:bulletEnabled val="1"/>
        </dgm:presLayoutVars>
      </dgm:prSet>
      <dgm:spPr/>
      <dgm:t>
        <a:bodyPr/>
        <a:lstStyle/>
        <a:p>
          <a:endParaRPr lang="en-US"/>
        </a:p>
      </dgm:t>
    </dgm:pt>
    <dgm:pt modelId="{83B50809-B6E1-4C5A-B880-46F03DC7FF44}" type="pres">
      <dgm:prSet presAssocID="{EDA713B8-8DEB-4E3F-8065-EEADCA579106}" presName="negativeSpace" presStyleCnt="0"/>
      <dgm:spPr/>
    </dgm:pt>
    <dgm:pt modelId="{FB4B6AF9-696E-4DF6-AA14-3834A4113D71}" type="pres">
      <dgm:prSet presAssocID="{EDA713B8-8DEB-4E3F-8065-EEADCA579106}" presName="childText" presStyleLbl="conFgAcc1" presStyleIdx="3" presStyleCnt="6">
        <dgm:presLayoutVars>
          <dgm:bulletEnabled val="1"/>
        </dgm:presLayoutVars>
      </dgm:prSet>
      <dgm:spPr/>
    </dgm:pt>
    <dgm:pt modelId="{AA8AB584-5A16-40ED-98A1-E0DF3A219367}" type="pres">
      <dgm:prSet presAssocID="{7D649860-A546-4E8A-8A3F-2B353D054762}" presName="spaceBetweenRectangles" presStyleCnt="0"/>
      <dgm:spPr/>
    </dgm:pt>
    <dgm:pt modelId="{FCE60984-A226-41E4-9A0D-3617927A9B1C}" type="pres">
      <dgm:prSet presAssocID="{FFDB2B60-4353-4402-A6D2-C4C2803601EB}" presName="parentLin" presStyleCnt="0"/>
      <dgm:spPr/>
    </dgm:pt>
    <dgm:pt modelId="{8AAE0AF9-43A6-4622-B83D-1F38879C68C6}" type="pres">
      <dgm:prSet presAssocID="{FFDB2B60-4353-4402-A6D2-C4C2803601EB}" presName="parentLeftMargin" presStyleLbl="node1" presStyleIdx="3" presStyleCnt="6"/>
      <dgm:spPr/>
      <dgm:t>
        <a:bodyPr/>
        <a:lstStyle/>
        <a:p>
          <a:endParaRPr lang="en-US"/>
        </a:p>
      </dgm:t>
    </dgm:pt>
    <dgm:pt modelId="{9B86414E-8F5D-4FF9-8CCE-7FE152826CDB}" type="pres">
      <dgm:prSet presAssocID="{FFDB2B60-4353-4402-A6D2-C4C2803601EB}" presName="parentText" presStyleLbl="node1" presStyleIdx="4" presStyleCnt="6">
        <dgm:presLayoutVars>
          <dgm:chMax val="0"/>
          <dgm:bulletEnabled val="1"/>
        </dgm:presLayoutVars>
      </dgm:prSet>
      <dgm:spPr/>
      <dgm:t>
        <a:bodyPr/>
        <a:lstStyle/>
        <a:p>
          <a:endParaRPr lang="en-US"/>
        </a:p>
      </dgm:t>
    </dgm:pt>
    <dgm:pt modelId="{5E663722-6647-4273-8A3A-171BBF0030EC}" type="pres">
      <dgm:prSet presAssocID="{FFDB2B60-4353-4402-A6D2-C4C2803601EB}" presName="negativeSpace" presStyleCnt="0"/>
      <dgm:spPr/>
    </dgm:pt>
    <dgm:pt modelId="{523AC863-6A6C-42F4-BB14-1F96D56CCFC4}" type="pres">
      <dgm:prSet presAssocID="{FFDB2B60-4353-4402-A6D2-C4C2803601EB}" presName="childText" presStyleLbl="conFgAcc1" presStyleIdx="4" presStyleCnt="6">
        <dgm:presLayoutVars>
          <dgm:bulletEnabled val="1"/>
        </dgm:presLayoutVars>
      </dgm:prSet>
      <dgm:spPr/>
    </dgm:pt>
    <dgm:pt modelId="{9BD4B57F-753A-43CA-92CC-A4ED2121233F}" type="pres">
      <dgm:prSet presAssocID="{D9CE0E9D-1AA8-4852-ADA3-F6ABD747B19B}" presName="spaceBetweenRectangles" presStyleCnt="0"/>
      <dgm:spPr/>
    </dgm:pt>
    <dgm:pt modelId="{D1885FB9-9818-4884-A9F9-4E8B1C064D7A}" type="pres">
      <dgm:prSet presAssocID="{FC3CC537-AB88-45CB-8605-D08FC3D53FCD}" presName="parentLin" presStyleCnt="0"/>
      <dgm:spPr/>
    </dgm:pt>
    <dgm:pt modelId="{B56951F3-E0A5-41DC-8D6F-1F82A88AA7BC}" type="pres">
      <dgm:prSet presAssocID="{FC3CC537-AB88-45CB-8605-D08FC3D53FCD}" presName="parentLeftMargin" presStyleLbl="node1" presStyleIdx="4" presStyleCnt="6"/>
      <dgm:spPr/>
      <dgm:t>
        <a:bodyPr/>
        <a:lstStyle/>
        <a:p>
          <a:endParaRPr lang="en-US"/>
        </a:p>
      </dgm:t>
    </dgm:pt>
    <dgm:pt modelId="{AB35B8CD-06D5-4D81-81D3-8E737859A28E}" type="pres">
      <dgm:prSet presAssocID="{FC3CC537-AB88-45CB-8605-D08FC3D53FCD}" presName="parentText" presStyleLbl="node1" presStyleIdx="5" presStyleCnt="6">
        <dgm:presLayoutVars>
          <dgm:chMax val="0"/>
          <dgm:bulletEnabled val="1"/>
        </dgm:presLayoutVars>
      </dgm:prSet>
      <dgm:spPr/>
      <dgm:t>
        <a:bodyPr/>
        <a:lstStyle/>
        <a:p>
          <a:endParaRPr lang="en-US"/>
        </a:p>
      </dgm:t>
    </dgm:pt>
    <dgm:pt modelId="{82A17176-5E7A-4E52-A92A-41A939F14F36}" type="pres">
      <dgm:prSet presAssocID="{FC3CC537-AB88-45CB-8605-D08FC3D53FCD}" presName="negativeSpace" presStyleCnt="0"/>
      <dgm:spPr/>
    </dgm:pt>
    <dgm:pt modelId="{95B7F456-E7EF-4866-9EFD-F2E7303F9E51}" type="pres">
      <dgm:prSet presAssocID="{FC3CC537-AB88-45CB-8605-D08FC3D53FCD}" presName="childText" presStyleLbl="conFgAcc1" presStyleIdx="5" presStyleCnt="6">
        <dgm:presLayoutVars>
          <dgm:bulletEnabled val="1"/>
        </dgm:presLayoutVars>
      </dgm:prSet>
      <dgm:spPr/>
    </dgm:pt>
  </dgm:ptLst>
  <dgm:cxnLst>
    <dgm:cxn modelId="{D7E6F454-9B10-4295-BCAE-FAF354F73694}" type="presOf" srcId="{EDA713B8-8DEB-4E3F-8065-EEADCA579106}" destId="{58E44111-73A4-444D-B09A-75BE8108A98C}" srcOrd="0" destOrd="0" presId="urn:microsoft.com/office/officeart/2005/8/layout/list1"/>
    <dgm:cxn modelId="{5EDCD646-07C6-4F02-BC04-ED3D55EC0E64}" srcId="{146A8BE1-509E-4882-BC33-91A61A9992A0}" destId="{9C62A837-2E64-4BA2-9D72-9C24ADCC251F}" srcOrd="0" destOrd="0" parTransId="{D547A4E3-8B6B-4F40-BC5C-49E0D27E43C5}" sibTransId="{0DDF14DB-1D1D-4814-8A49-CA5B7F92D42A}"/>
    <dgm:cxn modelId="{102B5A22-D33F-47B7-A831-B6631B68C779}" srcId="{146A8BE1-509E-4882-BC33-91A61A9992A0}" destId="{BA97CFD7-DF43-426D-98FB-3272D4025594}" srcOrd="2" destOrd="0" parTransId="{108257F7-4500-4475-B7AB-DC5728946258}" sibTransId="{DC7D0002-8351-434F-AD7F-0112E8AFE7E3}"/>
    <dgm:cxn modelId="{385A3C90-5DB5-4498-BAC0-9A3A13F32CE6}" type="presOf" srcId="{146A8BE1-509E-4882-BC33-91A61A9992A0}" destId="{6657F6D3-6205-43CB-A99C-A12D38ACAAC8}" srcOrd="0" destOrd="0" presId="urn:microsoft.com/office/officeart/2005/8/layout/list1"/>
    <dgm:cxn modelId="{ECD6C735-6BA7-4A7E-A8D0-8F6E71497756}" srcId="{146A8BE1-509E-4882-BC33-91A61A9992A0}" destId="{FFDB2B60-4353-4402-A6D2-C4C2803601EB}" srcOrd="4" destOrd="0" parTransId="{DF7B0680-78FE-4BF7-8718-1C6B4632F47B}" sibTransId="{D9CE0E9D-1AA8-4852-ADA3-F6ABD747B19B}"/>
    <dgm:cxn modelId="{35D55B72-6742-464E-B08E-CC96EEFA742E}" type="presOf" srcId="{FFDB2B60-4353-4402-A6D2-C4C2803601EB}" destId="{9B86414E-8F5D-4FF9-8CCE-7FE152826CDB}" srcOrd="1" destOrd="0" presId="urn:microsoft.com/office/officeart/2005/8/layout/list1"/>
    <dgm:cxn modelId="{68EA2828-D30F-4CC7-9D6F-97F841663F4F}" type="presOf" srcId="{FC3CC537-AB88-45CB-8605-D08FC3D53FCD}" destId="{AB35B8CD-06D5-4D81-81D3-8E737859A28E}" srcOrd="1" destOrd="0" presId="urn:microsoft.com/office/officeart/2005/8/layout/list1"/>
    <dgm:cxn modelId="{0DD4CCFC-BAEA-42B4-A7B7-EB2F149E61E1}" type="presOf" srcId="{EDA713B8-8DEB-4E3F-8065-EEADCA579106}" destId="{25225021-2928-48AE-B546-CA7EEDDC24EE}" srcOrd="1" destOrd="0" presId="urn:microsoft.com/office/officeart/2005/8/layout/list1"/>
    <dgm:cxn modelId="{DA9D3F15-1FC4-4B47-9DE4-C6944105084D}" srcId="{146A8BE1-509E-4882-BC33-91A61A9992A0}" destId="{FC3CC537-AB88-45CB-8605-D08FC3D53FCD}" srcOrd="5" destOrd="0" parTransId="{EDC62EC0-1D2E-4640-9692-0FF98EABB480}" sibTransId="{AB921B50-5A78-440C-88D3-925BD2B0B71F}"/>
    <dgm:cxn modelId="{447E64B0-29C0-4490-95CA-554E32DB9BB2}" type="presOf" srcId="{9C62A837-2E64-4BA2-9D72-9C24ADCC251F}" destId="{13BB15A8-BA7F-41D5-998F-A5D74B2FAA25}" srcOrd="0" destOrd="0" presId="urn:microsoft.com/office/officeart/2005/8/layout/list1"/>
    <dgm:cxn modelId="{3EFF37FA-FC1C-4DD6-939E-7FB2A526713C}" type="presOf" srcId="{C26C6A49-7BD6-4F37-B811-C5B137188989}" destId="{938F876B-3B82-4AFB-AC5C-B0E1B4889FDC}" srcOrd="1" destOrd="0" presId="urn:microsoft.com/office/officeart/2005/8/layout/list1"/>
    <dgm:cxn modelId="{1F10A6CE-D251-4DFC-B2C3-FAA98AE60B07}" type="presOf" srcId="{BA97CFD7-DF43-426D-98FB-3272D4025594}" destId="{8378E315-6E4F-4381-93A4-B508E350C117}" srcOrd="0" destOrd="0" presId="urn:microsoft.com/office/officeart/2005/8/layout/list1"/>
    <dgm:cxn modelId="{A2FC204C-704B-44C7-877B-E5E4A57AD334}" srcId="{146A8BE1-509E-4882-BC33-91A61A9992A0}" destId="{C26C6A49-7BD6-4F37-B811-C5B137188989}" srcOrd="1" destOrd="0" parTransId="{FDB38C89-C982-4D98-841E-7B9C7F632170}" sibTransId="{8C61EA53-C418-4F34-82D4-FC9243F98237}"/>
    <dgm:cxn modelId="{997E9372-3EE1-4A85-80FA-5C57DA69B4DD}" srcId="{146A8BE1-509E-4882-BC33-91A61A9992A0}" destId="{EDA713B8-8DEB-4E3F-8065-EEADCA579106}" srcOrd="3" destOrd="0" parTransId="{7D7B8EB6-FAB9-4779-8879-24634B6CEC94}" sibTransId="{7D649860-A546-4E8A-8A3F-2B353D054762}"/>
    <dgm:cxn modelId="{6C4515A6-440A-4DF9-A20D-49DDC19171EB}" type="presOf" srcId="{C26C6A49-7BD6-4F37-B811-C5B137188989}" destId="{A3BB7BBF-422C-4C0D-8DD5-8F72A29A60C8}" srcOrd="0" destOrd="0" presId="urn:microsoft.com/office/officeart/2005/8/layout/list1"/>
    <dgm:cxn modelId="{7E23F268-7227-407A-8B24-AFBC4E220BA2}" type="presOf" srcId="{BA97CFD7-DF43-426D-98FB-3272D4025594}" destId="{6227D3C3-8478-448D-B022-D9C55BE52172}" srcOrd="1" destOrd="0" presId="urn:microsoft.com/office/officeart/2005/8/layout/list1"/>
    <dgm:cxn modelId="{227CC796-4E3E-4166-ABDF-7CB5AADC06EE}" type="presOf" srcId="{9C62A837-2E64-4BA2-9D72-9C24ADCC251F}" destId="{1873A089-0934-47EC-82D8-91BB9B174E4E}" srcOrd="1" destOrd="0" presId="urn:microsoft.com/office/officeart/2005/8/layout/list1"/>
    <dgm:cxn modelId="{1F91244B-651E-420F-9AD0-F9E6C9565625}" type="presOf" srcId="{FFDB2B60-4353-4402-A6D2-C4C2803601EB}" destId="{8AAE0AF9-43A6-4622-B83D-1F38879C68C6}" srcOrd="0" destOrd="0" presId="urn:microsoft.com/office/officeart/2005/8/layout/list1"/>
    <dgm:cxn modelId="{E0B0A3D4-138C-469E-86C2-AF0FC53BB6B5}" type="presOf" srcId="{FC3CC537-AB88-45CB-8605-D08FC3D53FCD}" destId="{B56951F3-E0A5-41DC-8D6F-1F82A88AA7BC}" srcOrd="0" destOrd="0" presId="urn:microsoft.com/office/officeart/2005/8/layout/list1"/>
    <dgm:cxn modelId="{A73BF2F3-960E-4279-8BB3-68300CA17F0C}" type="presParOf" srcId="{6657F6D3-6205-43CB-A99C-A12D38ACAAC8}" destId="{EB6AC485-0066-4EAD-B9AB-1DCA2D7D168F}" srcOrd="0" destOrd="0" presId="urn:microsoft.com/office/officeart/2005/8/layout/list1"/>
    <dgm:cxn modelId="{2D0FB066-0AB9-42C1-B9CE-FD59A12163A9}" type="presParOf" srcId="{EB6AC485-0066-4EAD-B9AB-1DCA2D7D168F}" destId="{13BB15A8-BA7F-41D5-998F-A5D74B2FAA25}" srcOrd="0" destOrd="0" presId="urn:microsoft.com/office/officeart/2005/8/layout/list1"/>
    <dgm:cxn modelId="{EA38F06E-C141-4FD6-94F6-D8CD2CF915BF}" type="presParOf" srcId="{EB6AC485-0066-4EAD-B9AB-1DCA2D7D168F}" destId="{1873A089-0934-47EC-82D8-91BB9B174E4E}" srcOrd="1" destOrd="0" presId="urn:microsoft.com/office/officeart/2005/8/layout/list1"/>
    <dgm:cxn modelId="{1FBF7221-8B23-4188-B3B6-AAED2B47082D}" type="presParOf" srcId="{6657F6D3-6205-43CB-A99C-A12D38ACAAC8}" destId="{00D6FB6D-25E5-4E25-BFC0-3D5C3057D20F}" srcOrd="1" destOrd="0" presId="urn:microsoft.com/office/officeart/2005/8/layout/list1"/>
    <dgm:cxn modelId="{111FFD55-51B2-4762-A3FB-EC76331213C1}" type="presParOf" srcId="{6657F6D3-6205-43CB-A99C-A12D38ACAAC8}" destId="{7CD6A8D8-876D-4964-9BB3-0FEF785D87F9}" srcOrd="2" destOrd="0" presId="urn:microsoft.com/office/officeart/2005/8/layout/list1"/>
    <dgm:cxn modelId="{C9C15319-A721-4765-9A0B-04375AB93C6A}" type="presParOf" srcId="{6657F6D3-6205-43CB-A99C-A12D38ACAAC8}" destId="{DD11297E-BA2D-4722-B925-367A7A49DF30}" srcOrd="3" destOrd="0" presId="urn:microsoft.com/office/officeart/2005/8/layout/list1"/>
    <dgm:cxn modelId="{B8D64E4B-7A42-4AE7-B2B8-F3EC7812E096}" type="presParOf" srcId="{6657F6D3-6205-43CB-A99C-A12D38ACAAC8}" destId="{4E2ADA19-D60B-4EE4-8789-8A53A92CBEFF}" srcOrd="4" destOrd="0" presId="urn:microsoft.com/office/officeart/2005/8/layout/list1"/>
    <dgm:cxn modelId="{1D02CF85-CCB2-4093-94D5-34E53B61EE35}" type="presParOf" srcId="{4E2ADA19-D60B-4EE4-8789-8A53A92CBEFF}" destId="{A3BB7BBF-422C-4C0D-8DD5-8F72A29A60C8}" srcOrd="0" destOrd="0" presId="urn:microsoft.com/office/officeart/2005/8/layout/list1"/>
    <dgm:cxn modelId="{9AEA9D52-CA35-41AB-8DB4-FA03195F15F2}" type="presParOf" srcId="{4E2ADA19-D60B-4EE4-8789-8A53A92CBEFF}" destId="{938F876B-3B82-4AFB-AC5C-B0E1B4889FDC}" srcOrd="1" destOrd="0" presId="urn:microsoft.com/office/officeart/2005/8/layout/list1"/>
    <dgm:cxn modelId="{0CEB8556-DDFE-4EF6-B069-2026547A885F}" type="presParOf" srcId="{6657F6D3-6205-43CB-A99C-A12D38ACAAC8}" destId="{BED014E1-B5A8-461D-82F1-7C4EDDBFFB04}" srcOrd="5" destOrd="0" presId="urn:microsoft.com/office/officeart/2005/8/layout/list1"/>
    <dgm:cxn modelId="{9ABC078B-52BC-482F-8266-7A0E255A5A2E}" type="presParOf" srcId="{6657F6D3-6205-43CB-A99C-A12D38ACAAC8}" destId="{2FC36893-C33D-46AC-9049-70976A26E343}" srcOrd="6" destOrd="0" presId="urn:microsoft.com/office/officeart/2005/8/layout/list1"/>
    <dgm:cxn modelId="{DEA4CBE6-781C-4AC7-B749-AB2B55229F9C}" type="presParOf" srcId="{6657F6D3-6205-43CB-A99C-A12D38ACAAC8}" destId="{3157B22F-DD43-4F2D-85B2-ACDA71D5D5A5}" srcOrd="7" destOrd="0" presId="urn:microsoft.com/office/officeart/2005/8/layout/list1"/>
    <dgm:cxn modelId="{C11222BB-A2C8-415D-BB80-92538B9F3C5D}" type="presParOf" srcId="{6657F6D3-6205-43CB-A99C-A12D38ACAAC8}" destId="{2F10D906-5234-413D-945F-A574E3A0C452}" srcOrd="8" destOrd="0" presId="urn:microsoft.com/office/officeart/2005/8/layout/list1"/>
    <dgm:cxn modelId="{465F3A8A-3A65-4531-A500-E64EB60F4551}" type="presParOf" srcId="{2F10D906-5234-413D-945F-A574E3A0C452}" destId="{8378E315-6E4F-4381-93A4-B508E350C117}" srcOrd="0" destOrd="0" presId="urn:microsoft.com/office/officeart/2005/8/layout/list1"/>
    <dgm:cxn modelId="{1E7D8E85-AB7D-471C-8B29-03443B86F72A}" type="presParOf" srcId="{2F10D906-5234-413D-945F-A574E3A0C452}" destId="{6227D3C3-8478-448D-B022-D9C55BE52172}" srcOrd="1" destOrd="0" presId="urn:microsoft.com/office/officeart/2005/8/layout/list1"/>
    <dgm:cxn modelId="{3A546690-2E65-4422-9193-7AA459F65B9F}" type="presParOf" srcId="{6657F6D3-6205-43CB-A99C-A12D38ACAAC8}" destId="{F8CD8F60-FE61-4DA6-AB34-B8EB5E575096}" srcOrd="9" destOrd="0" presId="urn:microsoft.com/office/officeart/2005/8/layout/list1"/>
    <dgm:cxn modelId="{9081D0BF-A48D-467B-98FB-6B3D3DBF6BC1}" type="presParOf" srcId="{6657F6D3-6205-43CB-A99C-A12D38ACAAC8}" destId="{22FF7CBD-8CAF-4D22-B262-D1ABA3E914AF}" srcOrd="10" destOrd="0" presId="urn:microsoft.com/office/officeart/2005/8/layout/list1"/>
    <dgm:cxn modelId="{485C42D3-2AB1-4226-94F4-CE2B78B8C4D8}" type="presParOf" srcId="{6657F6D3-6205-43CB-A99C-A12D38ACAAC8}" destId="{3FB56848-81D8-4FA9-BAEB-630F7837B4CA}" srcOrd="11" destOrd="0" presId="urn:microsoft.com/office/officeart/2005/8/layout/list1"/>
    <dgm:cxn modelId="{FD740087-8BD4-4ED9-A67A-86E2F9D4F3E8}" type="presParOf" srcId="{6657F6D3-6205-43CB-A99C-A12D38ACAAC8}" destId="{85FF0EE7-ADA5-4250-9C08-5D36A0E4B72A}" srcOrd="12" destOrd="0" presId="urn:microsoft.com/office/officeart/2005/8/layout/list1"/>
    <dgm:cxn modelId="{25060AF2-74BA-45AD-8025-D333A64625E7}" type="presParOf" srcId="{85FF0EE7-ADA5-4250-9C08-5D36A0E4B72A}" destId="{58E44111-73A4-444D-B09A-75BE8108A98C}" srcOrd="0" destOrd="0" presId="urn:microsoft.com/office/officeart/2005/8/layout/list1"/>
    <dgm:cxn modelId="{4DB3C424-018B-41B1-A215-49A855B08854}" type="presParOf" srcId="{85FF0EE7-ADA5-4250-9C08-5D36A0E4B72A}" destId="{25225021-2928-48AE-B546-CA7EEDDC24EE}" srcOrd="1" destOrd="0" presId="urn:microsoft.com/office/officeart/2005/8/layout/list1"/>
    <dgm:cxn modelId="{6634BB19-963A-4349-8112-8DAC48D2EC27}" type="presParOf" srcId="{6657F6D3-6205-43CB-A99C-A12D38ACAAC8}" destId="{83B50809-B6E1-4C5A-B880-46F03DC7FF44}" srcOrd="13" destOrd="0" presId="urn:microsoft.com/office/officeart/2005/8/layout/list1"/>
    <dgm:cxn modelId="{CFE744A7-6D84-49CF-943E-BC2CD8DCBD10}" type="presParOf" srcId="{6657F6D3-6205-43CB-A99C-A12D38ACAAC8}" destId="{FB4B6AF9-696E-4DF6-AA14-3834A4113D71}" srcOrd="14" destOrd="0" presId="urn:microsoft.com/office/officeart/2005/8/layout/list1"/>
    <dgm:cxn modelId="{5F434F8D-028B-40EB-A112-1192E17872E0}" type="presParOf" srcId="{6657F6D3-6205-43CB-A99C-A12D38ACAAC8}" destId="{AA8AB584-5A16-40ED-98A1-E0DF3A219367}" srcOrd="15" destOrd="0" presId="urn:microsoft.com/office/officeart/2005/8/layout/list1"/>
    <dgm:cxn modelId="{D1284319-0157-4499-A017-6AED13535AB3}" type="presParOf" srcId="{6657F6D3-6205-43CB-A99C-A12D38ACAAC8}" destId="{FCE60984-A226-41E4-9A0D-3617927A9B1C}" srcOrd="16" destOrd="0" presId="urn:microsoft.com/office/officeart/2005/8/layout/list1"/>
    <dgm:cxn modelId="{73BBBBDB-1498-4780-BA7B-9318AA50CBDD}" type="presParOf" srcId="{FCE60984-A226-41E4-9A0D-3617927A9B1C}" destId="{8AAE0AF9-43A6-4622-B83D-1F38879C68C6}" srcOrd="0" destOrd="0" presId="urn:microsoft.com/office/officeart/2005/8/layout/list1"/>
    <dgm:cxn modelId="{164016EF-A0BB-4C4E-91F2-FF4AF36C1933}" type="presParOf" srcId="{FCE60984-A226-41E4-9A0D-3617927A9B1C}" destId="{9B86414E-8F5D-4FF9-8CCE-7FE152826CDB}" srcOrd="1" destOrd="0" presId="urn:microsoft.com/office/officeart/2005/8/layout/list1"/>
    <dgm:cxn modelId="{9AFD0E66-9C48-4105-9834-184C770184BD}" type="presParOf" srcId="{6657F6D3-6205-43CB-A99C-A12D38ACAAC8}" destId="{5E663722-6647-4273-8A3A-171BBF0030EC}" srcOrd="17" destOrd="0" presId="urn:microsoft.com/office/officeart/2005/8/layout/list1"/>
    <dgm:cxn modelId="{30F73F59-AD49-4B90-AB59-78D69D17E66F}" type="presParOf" srcId="{6657F6D3-6205-43CB-A99C-A12D38ACAAC8}" destId="{523AC863-6A6C-42F4-BB14-1F96D56CCFC4}" srcOrd="18" destOrd="0" presId="urn:microsoft.com/office/officeart/2005/8/layout/list1"/>
    <dgm:cxn modelId="{536880DB-A5C9-4D9B-8B7E-62901EBA8D0D}" type="presParOf" srcId="{6657F6D3-6205-43CB-A99C-A12D38ACAAC8}" destId="{9BD4B57F-753A-43CA-92CC-A4ED2121233F}" srcOrd="19" destOrd="0" presId="urn:microsoft.com/office/officeart/2005/8/layout/list1"/>
    <dgm:cxn modelId="{F49B5CA0-E4C1-4F61-9F42-64E8B74CFBC1}" type="presParOf" srcId="{6657F6D3-6205-43CB-A99C-A12D38ACAAC8}" destId="{D1885FB9-9818-4884-A9F9-4E8B1C064D7A}" srcOrd="20" destOrd="0" presId="urn:microsoft.com/office/officeart/2005/8/layout/list1"/>
    <dgm:cxn modelId="{67822FFB-FC00-4B43-B5C9-F29B3D5EA1E2}" type="presParOf" srcId="{D1885FB9-9818-4884-A9F9-4E8B1C064D7A}" destId="{B56951F3-E0A5-41DC-8D6F-1F82A88AA7BC}" srcOrd="0" destOrd="0" presId="urn:microsoft.com/office/officeart/2005/8/layout/list1"/>
    <dgm:cxn modelId="{4C6AA959-849B-450D-9C40-A2E408503A8C}" type="presParOf" srcId="{D1885FB9-9818-4884-A9F9-4E8B1C064D7A}" destId="{AB35B8CD-06D5-4D81-81D3-8E737859A28E}" srcOrd="1" destOrd="0" presId="urn:microsoft.com/office/officeart/2005/8/layout/list1"/>
    <dgm:cxn modelId="{D705ECB0-8760-4B01-93EC-74FE5EB2A326}" type="presParOf" srcId="{6657F6D3-6205-43CB-A99C-A12D38ACAAC8}" destId="{82A17176-5E7A-4E52-A92A-41A939F14F36}" srcOrd="21" destOrd="0" presId="urn:microsoft.com/office/officeart/2005/8/layout/list1"/>
    <dgm:cxn modelId="{FE819EC5-77CB-421E-B93C-4319D24523D2}" type="presParOf" srcId="{6657F6D3-6205-43CB-A99C-A12D38ACAAC8}" destId="{95B7F456-E7EF-4866-9EFD-F2E7303F9E51}" srcOrd="2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633B41F-D656-41ED-AE54-7EBEDC3EDA66}" type="doc">
      <dgm:prSet loTypeId="urn:microsoft.com/office/officeart/2005/8/layout/list1" loCatId="list" qsTypeId="urn:microsoft.com/office/officeart/2005/8/quickstyle/3d1" qsCatId="3D" csTypeId="urn:microsoft.com/office/officeart/2005/8/colors/accent2_1" csCatId="accent2"/>
      <dgm:spPr/>
      <dgm:t>
        <a:bodyPr/>
        <a:lstStyle/>
        <a:p>
          <a:endParaRPr lang="en-US"/>
        </a:p>
      </dgm:t>
    </dgm:pt>
    <dgm:pt modelId="{F316E2B9-4440-4BE8-ACCD-69D80C011AB7}">
      <dgm:prSet custT="1"/>
      <dgm:spPr/>
      <dgm:t>
        <a:bodyPr/>
        <a:lstStyle/>
        <a:p>
          <a:pPr algn="ctr" rtl="1"/>
          <a:r>
            <a:rPr lang="fa-IR" sz="1800" dirty="0" smtClean="0">
              <a:cs typeface="B Zar" pitchFamily="2" charset="-78"/>
            </a:rPr>
            <a:t>تعداد زیاد خریدار و فروشنده</a:t>
          </a:r>
          <a:endParaRPr lang="en-US" sz="1800" dirty="0">
            <a:cs typeface="B Zar" pitchFamily="2" charset="-78"/>
          </a:endParaRPr>
        </a:p>
      </dgm:t>
    </dgm:pt>
    <dgm:pt modelId="{04ACE0D7-54D2-43FA-8A77-BA758A0DCB32}" type="parTrans" cxnId="{303A2DDE-2311-4BE4-832F-09227791D28B}">
      <dgm:prSet/>
      <dgm:spPr/>
      <dgm:t>
        <a:bodyPr/>
        <a:lstStyle/>
        <a:p>
          <a:pPr algn="ctr"/>
          <a:endParaRPr lang="en-US" sz="1800">
            <a:cs typeface="B Zar" pitchFamily="2" charset="-78"/>
          </a:endParaRPr>
        </a:p>
      </dgm:t>
    </dgm:pt>
    <dgm:pt modelId="{2333A842-807C-4885-9DDE-C16519711A9C}" type="sibTrans" cxnId="{303A2DDE-2311-4BE4-832F-09227791D28B}">
      <dgm:prSet/>
      <dgm:spPr/>
      <dgm:t>
        <a:bodyPr/>
        <a:lstStyle/>
        <a:p>
          <a:pPr algn="ctr"/>
          <a:endParaRPr lang="en-US" sz="1800">
            <a:cs typeface="B Zar" pitchFamily="2" charset="-78"/>
          </a:endParaRPr>
        </a:p>
      </dgm:t>
    </dgm:pt>
    <dgm:pt modelId="{250C4052-CCF9-461D-9D51-87E64197BC0A}">
      <dgm:prSet custT="1"/>
      <dgm:spPr/>
      <dgm:t>
        <a:bodyPr/>
        <a:lstStyle/>
        <a:p>
          <a:pPr algn="ctr" rtl="1"/>
          <a:r>
            <a:rPr lang="fa-IR" sz="1800" dirty="0" smtClean="0">
              <a:cs typeface="B Zar" pitchFamily="2" charset="-78"/>
            </a:rPr>
            <a:t>محصولات همگن</a:t>
          </a:r>
          <a:endParaRPr lang="en-US" sz="1800" dirty="0">
            <a:cs typeface="B Zar" pitchFamily="2" charset="-78"/>
          </a:endParaRPr>
        </a:p>
      </dgm:t>
    </dgm:pt>
    <dgm:pt modelId="{FC6B459C-8EAF-4470-A456-17360EBA579E}" type="parTrans" cxnId="{7E1CB04E-0823-4D0C-BEA2-85469368070D}">
      <dgm:prSet/>
      <dgm:spPr/>
      <dgm:t>
        <a:bodyPr/>
        <a:lstStyle/>
        <a:p>
          <a:pPr algn="ctr"/>
          <a:endParaRPr lang="en-US" sz="1800">
            <a:cs typeface="B Zar" pitchFamily="2" charset="-78"/>
          </a:endParaRPr>
        </a:p>
      </dgm:t>
    </dgm:pt>
    <dgm:pt modelId="{9EAB2469-9CDA-47B1-9B4E-C22E89B84620}" type="sibTrans" cxnId="{7E1CB04E-0823-4D0C-BEA2-85469368070D}">
      <dgm:prSet/>
      <dgm:spPr/>
      <dgm:t>
        <a:bodyPr/>
        <a:lstStyle/>
        <a:p>
          <a:pPr algn="ctr"/>
          <a:endParaRPr lang="en-US" sz="1800">
            <a:cs typeface="B Zar" pitchFamily="2" charset="-78"/>
          </a:endParaRPr>
        </a:p>
      </dgm:t>
    </dgm:pt>
    <dgm:pt modelId="{A1300F3A-7A42-40E6-83DF-86811F25D106}">
      <dgm:prSet custT="1"/>
      <dgm:spPr/>
      <dgm:t>
        <a:bodyPr/>
        <a:lstStyle/>
        <a:p>
          <a:pPr algn="ctr" rtl="1"/>
          <a:r>
            <a:rPr lang="fa-IR" sz="1800" dirty="0" smtClean="0">
              <a:cs typeface="B Zar" pitchFamily="2" charset="-78"/>
            </a:rPr>
            <a:t>اطلاعات شفاف</a:t>
          </a:r>
          <a:endParaRPr lang="en-US" sz="1800" dirty="0">
            <a:cs typeface="B Zar" pitchFamily="2" charset="-78"/>
          </a:endParaRPr>
        </a:p>
      </dgm:t>
    </dgm:pt>
    <dgm:pt modelId="{8A4CF384-E902-482D-8579-BF7D912A3469}" type="parTrans" cxnId="{9FB473EF-D76B-484D-B540-07E43326EE8C}">
      <dgm:prSet/>
      <dgm:spPr/>
      <dgm:t>
        <a:bodyPr/>
        <a:lstStyle/>
        <a:p>
          <a:pPr algn="ctr"/>
          <a:endParaRPr lang="en-US" sz="1800">
            <a:cs typeface="B Zar" pitchFamily="2" charset="-78"/>
          </a:endParaRPr>
        </a:p>
      </dgm:t>
    </dgm:pt>
    <dgm:pt modelId="{863B886A-A2F8-4B11-B7DF-15A034739B1F}" type="sibTrans" cxnId="{9FB473EF-D76B-484D-B540-07E43326EE8C}">
      <dgm:prSet/>
      <dgm:spPr/>
      <dgm:t>
        <a:bodyPr/>
        <a:lstStyle/>
        <a:p>
          <a:pPr algn="ctr"/>
          <a:endParaRPr lang="en-US" sz="1800">
            <a:cs typeface="B Zar" pitchFamily="2" charset="-78"/>
          </a:endParaRPr>
        </a:p>
      </dgm:t>
    </dgm:pt>
    <dgm:pt modelId="{4119A12C-7EA7-46C6-B1CC-E5A6251AA9C1}">
      <dgm:prSet custT="1"/>
      <dgm:spPr/>
      <dgm:t>
        <a:bodyPr/>
        <a:lstStyle/>
        <a:p>
          <a:pPr algn="ctr" rtl="1"/>
          <a:r>
            <a:rPr lang="fa-IR" sz="1800" dirty="0" smtClean="0">
              <a:cs typeface="B Zar" pitchFamily="2" charset="-78"/>
            </a:rPr>
            <a:t>هزینۀ پایین معاملات </a:t>
          </a:r>
          <a:endParaRPr lang="fa-IR" sz="1800" dirty="0">
            <a:cs typeface="B Zar" pitchFamily="2" charset="-78"/>
          </a:endParaRPr>
        </a:p>
      </dgm:t>
    </dgm:pt>
    <dgm:pt modelId="{B3143530-4C99-493F-B1EC-3DD7A0C19C5E}" type="parTrans" cxnId="{55D4A549-063E-465A-9139-CE4F835791D3}">
      <dgm:prSet/>
      <dgm:spPr/>
      <dgm:t>
        <a:bodyPr/>
        <a:lstStyle/>
        <a:p>
          <a:pPr algn="ctr"/>
          <a:endParaRPr lang="en-US" sz="1800">
            <a:cs typeface="B Zar" pitchFamily="2" charset="-78"/>
          </a:endParaRPr>
        </a:p>
      </dgm:t>
    </dgm:pt>
    <dgm:pt modelId="{D4CB82E1-1EF1-4D95-BB29-EAA1238053FC}" type="sibTrans" cxnId="{55D4A549-063E-465A-9139-CE4F835791D3}">
      <dgm:prSet/>
      <dgm:spPr/>
      <dgm:t>
        <a:bodyPr/>
        <a:lstStyle/>
        <a:p>
          <a:pPr algn="ctr"/>
          <a:endParaRPr lang="en-US" sz="1800">
            <a:cs typeface="B Zar" pitchFamily="2" charset="-78"/>
          </a:endParaRPr>
        </a:p>
      </dgm:t>
    </dgm:pt>
    <dgm:pt modelId="{FB468768-D310-4BEE-9459-F288F9AF52EA}">
      <dgm:prSet custT="1"/>
      <dgm:spPr/>
      <dgm:t>
        <a:bodyPr/>
        <a:lstStyle/>
        <a:p>
          <a:pPr algn="ctr" rtl="1"/>
          <a:r>
            <a:rPr lang="fa-IR" sz="1800" dirty="0" smtClean="0">
              <a:cs typeface="B Zar" pitchFamily="2" charset="-78"/>
            </a:rPr>
            <a:t>نقدشوندگی بالا</a:t>
          </a:r>
          <a:endParaRPr lang="en-US" sz="1800" dirty="0">
            <a:cs typeface="B Zar" pitchFamily="2" charset="-78"/>
          </a:endParaRPr>
        </a:p>
      </dgm:t>
    </dgm:pt>
    <dgm:pt modelId="{EDFAF34C-5247-410B-A83B-237763B934FF}" type="parTrans" cxnId="{BB9DB59A-2488-406D-9204-FF2FEA36F142}">
      <dgm:prSet/>
      <dgm:spPr/>
      <dgm:t>
        <a:bodyPr/>
        <a:lstStyle/>
        <a:p>
          <a:pPr algn="ctr"/>
          <a:endParaRPr lang="en-US" sz="1800">
            <a:cs typeface="B Zar" pitchFamily="2" charset="-78"/>
          </a:endParaRPr>
        </a:p>
      </dgm:t>
    </dgm:pt>
    <dgm:pt modelId="{A72BE1FA-376B-43D7-B028-52049EF4156E}" type="sibTrans" cxnId="{BB9DB59A-2488-406D-9204-FF2FEA36F142}">
      <dgm:prSet/>
      <dgm:spPr/>
      <dgm:t>
        <a:bodyPr/>
        <a:lstStyle/>
        <a:p>
          <a:pPr algn="ctr"/>
          <a:endParaRPr lang="en-US" sz="1800">
            <a:cs typeface="B Zar" pitchFamily="2" charset="-78"/>
          </a:endParaRPr>
        </a:p>
      </dgm:t>
    </dgm:pt>
    <dgm:pt modelId="{949E0FBB-7C2E-4E89-BFFA-7CDE0B23BCE6}">
      <dgm:prSet custT="1"/>
      <dgm:spPr/>
      <dgm:t>
        <a:bodyPr/>
        <a:lstStyle/>
        <a:p>
          <a:pPr algn="ctr" rtl="1"/>
          <a:r>
            <a:rPr lang="fa-IR" sz="1800" dirty="0" smtClean="0">
              <a:cs typeface="B Zar" pitchFamily="2" charset="-78"/>
            </a:rPr>
            <a:t>تعدیل آنی قیمت‌ها</a:t>
          </a:r>
          <a:endParaRPr lang="en-US" sz="1800" dirty="0">
            <a:cs typeface="B Zar" pitchFamily="2" charset="-78"/>
          </a:endParaRPr>
        </a:p>
      </dgm:t>
    </dgm:pt>
    <dgm:pt modelId="{D4B72E6A-6E50-425A-99E4-8773959FBA74}" type="parTrans" cxnId="{6A3615BF-FAF9-4B9B-BA7F-0937AD5ACA35}">
      <dgm:prSet/>
      <dgm:spPr/>
      <dgm:t>
        <a:bodyPr/>
        <a:lstStyle/>
        <a:p>
          <a:pPr algn="ctr"/>
          <a:endParaRPr lang="en-US" sz="1800">
            <a:cs typeface="B Zar" pitchFamily="2" charset="-78"/>
          </a:endParaRPr>
        </a:p>
      </dgm:t>
    </dgm:pt>
    <dgm:pt modelId="{A38E34D0-E326-412C-98F3-3DCA9FB2CC48}" type="sibTrans" cxnId="{6A3615BF-FAF9-4B9B-BA7F-0937AD5ACA35}">
      <dgm:prSet/>
      <dgm:spPr/>
      <dgm:t>
        <a:bodyPr/>
        <a:lstStyle/>
        <a:p>
          <a:pPr algn="ctr"/>
          <a:endParaRPr lang="en-US" sz="1800">
            <a:cs typeface="B Zar" pitchFamily="2" charset="-78"/>
          </a:endParaRPr>
        </a:p>
      </dgm:t>
    </dgm:pt>
    <dgm:pt modelId="{74F435FF-50C4-43C9-B10F-D8AF9DAC0975}" type="pres">
      <dgm:prSet presAssocID="{0633B41F-D656-41ED-AE54-7EBEDC3EDA66}" presName="linear" presStyleCnt="0">
        <dgm:presLayoutVars>
          <dgm:dir/>
          <dgm:animLvl val="lvl"/>
          <dgm:resizeHandles val="exact"/>
        </dgm:presLayoutVars>
      </dgm:prSet>
      <dgm:spPr/>
      <dgm:t>
        <a:bodyPr/>
        <a:lstStyle/>
        <a:p>
          <a:endParaRPr lang="en-US"/>
        </a:p>
      </dgm:t>
    </dgm:pt>
    <dgm:pt modelId="{028E63DF-08B2-43CF-A58F-9DD19E955EBF}" type="pres">
      <dgm:prSet presAssocID="{F316E2B9-4440-4BE8-ACCD-69D80C011AB7}" presName="parentLin" presStyleCnt="0"/>
      <dgm:spPr/>
    </dgm:pt>
    <dgm:pt modelId="{56FE5241-F5DA-401F-9E85-6CCD8C270993}" type="pres">
      <dgm:prSet presAssocID="{F316E2B9-4440-4BE8-ACCD-69D80C011AB7}" presName="parentLeftMargin" presStyleLbl="node1" presStyleIdx="0" presStyleCnt="6"/>
      <dgm:spPr/>
      <dgm:t>
        <a:bodyPr/>
        <a:lstStyle/>
        <a:p>
          <a:endParaRPr lang="en-US"/>
        </a:p>
      </dgm:t>
    </dgm:pt>
    <dgm:pt modelId="{C48E0D4C-F98F-4638-9460-E81690A8BB5A}" type="pres">
      <dgm:prSet presAssocID="{F316E2B9-4440-4BE8-ACCD-69D80C011AB7}" presName="parentText" presStyleLbl="node1" presStyleIdx="0" presStyleCnt="6">
        <dgm:presLayoutVars>
          <dgm:chMax val="0"/>
          <dgm:bulletEnabled val="1"/>
        </dgm:presLayoutVars>
      </dgm:prSet>
      <dgm:spPr/>
      <dgm:t>
        <a:bodyPr/>
        <a:lstStyle/>
        <a:p>
          <a:endParaRPr lang="en-US"/>
        </a:p>
      </dgm:t>
    </dgm:pt>
    <dgm:pt modelId="{90B9946C-33BC-43F1-8903-17841C3A78D4}" type="pres">
      <dgm:prSet presAssocID="{F316E2B9-4440-4BE8-ACCD-69D80C011AB7}" presName="negativeSpace" presStyleCnt="0"/>
      <dgm:spPr/>
    </dgm:pt>
    <dgm:pt modelId="{B2359864-3094-41E2-BA62-287B0BE43ABD}" type="pres">
      <dgm:prSet presAssocID="{F316E2B9-4440-4BE8-ACCD-69D80C011AB7}" presName="childText" presStyleLbl="conFgAcc1" presStyleIdx="0" presStyleCnt="6">
        <dgm:presLayoutVars>
          <dgm:bulletEnabled val="1"/>
        </dgm:presLayoutVars>
      </dgm:prSet>
      <dgm:spPr/>
    </dgm:pt>
    <dgm:pt modelId="{1B9D4EE3-2CAC-46CC-AD51-72FEA178DDBC}" type="pres">
      <dgm:prSet presAssocID="{2333A842-807C-4885-9DDE-C16519711A9C}" presName="spaceBetweenRectangles" presStyleCnt="0"/>
      <dgm:spPr/>
    </dgm:pt>
    <dgm:pt modelId="{E3A6C845-1EEF-4893-B3E5-1C017826F73C}" type="pres">
      <dgm:prSet presAssocID="{250C4052-CCF9-461D-9D51-87E64197BC0A}" presName="parentLin" presStyleCnt="0"/>
      <dgm:spPr/>
    </dgm:pt>
    <dgm:pt modelId="{DA85445A-1490-4CED-BEDF-43D31BB2AE53}" type="pres">
      <dgm:prSet presAssocID="{250C4052-CCF9-461D-9D51-87E64197BC0A}" presName="parentLeftMargin" presStyleLbl="node1" presStyleIdx="0" presStyleCnt="6"/>
      <dgm:spPr/>
      <dgm:t>
        <a:bodyPr/>
        <a:lstStyle/>
        <a:p>
          <a:endParaRPr lang="en-US"/>
        </a:p>
      </dgm:t>
    </dgm:pt>
    <dgm:pt modelId="{1A4B3B47-94EA-4E5E-9BED-2F961DDB3542}" type="pres">
      <dgm:prSet presAssocID="{250C4052-CCF9-461D-9D51-87E64197BC0A}" presName="parentText" presStyleLbl="node1" presStyleIdx="1" presStyleCnt="6">
        <dgm:presLayoutVars>
          <dgm:chMax val="0"/>
          <dgm:bulletEnabled val="1"/>
        </dgm:presLayoutVars>
      </dgm:prSet>
      <dgm:spPr/>
      <dgm:t>
        <a:bodyPr/>
        <a:lstStyle/>
        <a:p>
          <a:endParaRPr lang="en-US"/>
        </a:p>
      </dgm:t>
    </dgm:pt>
    <dgm:pt modelId="{8BF3D8AB-66D6-4D62-B848-B8968E4E9BB7}" type="pres">
      <dgm:prSet presAssocID="{250C4052-CCF9-461D-9D51-87E64197BC0A}" presName="negativeSpace" presStyleCnt="0"/>
      <dgm:spPr/>
    </dgm:pt>
    <dgm:pt modelId="{B6372E9C-BE7F-49EF-92B1-A5D3F30119D9}" type="pres">
      <dgm:prSet presAssocID="{250C4052-CCF9-461D-9D51-87E64197BC0A}" presName="childText" presStyleLbl="conFgAcc1" presStyleIdx="1" presStyleCnt="6">
        <dgm:presLayoutVars>
          <dgm:bulletEnabled val="1"/>
        </dgm:presLayoutVars>
      </dgm:prSet>
      <dgm:spPr/>
    </dgm:pt>
    <dgm:pt modelId="{6012D42E-1641-4F8B-B446-B07835D3A412}" type="pres">
      <dgm:prSet presAssocID="{9EAB2469-9CDA-47B1-9B4E-C22E89B84620}" presName="spaceBetweenRectangles" presStyleCnt="0"/>
      <dgm:spPr/>
    </dgm:pt>
    <dgm:pt modelId="{DE0BEA22-C32A-43EE-8E25-C30F62EF5A1A}" type="pres">
      <dgm:prSet presAssocID="{A1300F3A-7A42-40E6-83DF-86811F25D106}" presName="parentLin" presStyleCnt="0"/>
      <dgm:spPr/>
    </dgm:pt>
    <dgm:pt modelId="{E1E2C946-C4F4-4D9A-AF13-9876F54C075F}" type="pres">
      <dgm:prSet presAssocID="{A1300F3A-7A42-40E6-83DF-86811F25D106}" presName="parentLeftMargin" presStyleLbl="node1" presStyleIdx="1" presStyleCnt="6"/>
      <dgm:spPr/>
      <dgm:t>
        <a:bodyPr/>
        <a:lstStyle/>
        <a:p>
          <a:endParaRPr lang="en-US"/>
        </a:p>
      </dgm:t>
    </dgm:pt>
    <dgm:pt modelId="{B00EC17F-84A1-4347-AAEB-C9C5968354A2}" type="pres">
      <dgm:prSet presAssocID="{A1300F3A-7A42-40E6-83DF-86811F25D106}" presName="parentText" presStyleLbl="node1" presStyleIdx="2" presStyleCnt="6">
        <dgm:presLayoutVars>
          <dgm:chMax val="0"/>
          <dgm:bulletEnabled val="1"/>
        </dgm:presLayoutVars>
      </dgm:prSet>
      <dgm:spPr/>
      <dgm:t>
        <a:bodyPr/>
        <a:lstStyle/>
        <a:p>
          <a:endParaRPr lang="en-US"/>
        </a:p>
      </dgm:t>
    </dgm:pt>
    <dgm:pt modelId="{51D31318-F793-47B8-B187-58FAD234FF34}" type="pres">
      <dgm:prSet presAssocID="{A1300F3A-7A42-40E6-83DF-86811F25D106}" presName="negativeSpace" presStyleCnt="0"/>
      <dgm:spPr/>
    </dgm:pt>
    <dgm:pt modelId="{27A8A020-2B4C-4365-AFF4-689DC4D52DEE}" type="pres">
      <dgm:prSet presAssocID="{A1300F3A-7A42-40E6-83DF-86811F25D106}" presName="childText" presStyleLbl="conFgAcc1" presStyleIdx="2" presStyleCnt="6">
        <dgm:presLayoutVars>
          <dgm:bulletEnabled val="1"/>
        </dgm:presLayoutVars>
      </dgm:prSet>
      <dgm:spPr/>
    </dgm:pt>
    <dgm:pt modelId="{FB9029F0-A9E6-49FC-A498-14C59F27BFB7}" type="pres">
      <dgm:prSet presAssocID="{863B886A-A2F8-4B11-B7DF-15A034739B1F}" presName="spaceBetweenRectangles" presStyleCnt="0"/>
      <dgm:spPr/>
    </dgm:pt>
    <dgm:pt modelId="{19D9FAD6-4CBF-4A7E-94E5-AD87FBE618FE}" type="pres">
      <dgm:prSet presAssocID="{4119A12C-7EA7-46C6-B1CC-E5A6251AA9C1}" presName="parentLin" presStyleCnt="0"/>
      <dgm:spPr/>
    </dgm:pt>
    <dgm:pt modelId="{3E1B6A56-7F66-4446-B834-B6568BC3E9F7}" type="pres">
      <dgm:prSet presAssocID="{4119A12C-7EA7-46C6-B1CC-E5A6251AA9C1}" presName="parentLeftMargin" presStyleLbl="node1" presStyleIdx="2" presStyleCnt="6"/>
      <dgm:spPr/>
      <dgm:t>
        <a:bodyPr/>
        <a:lstStyle/>
        <a:p>
          <a:endParaRPr lang="en-US"/>
        </a:p>
      </dgm:t>
    </dgm:pt>
    <dgm:pt modelId="{435FFB32-B5B8-43C4-BCF1-4A47875538EC}" type="pres">
      <dgm:prSet presAssocID="{4119A12C-7EA7-46C6-B1CC-E5A6251AA9C1}" presName="parentText" presStyleLbl="node1" presStyleIdx="3" presStyleCnt="6">
        <dgm:presLayoutVars>
          <dgm:chMax val="0"/>
          <dgm:bulletEnabled val="1"/>
        </dgm:presLayoutVars>
      </dgm:prSet>
      <dgm:spPr/>
      <dgm:t>
        <a:bodyPr/>
        <a:lstStyle/>
        <a:p>
          <a:endParaRPr lang="en-US"/>
        </a:p>
      </dgm:t>
    </dgm:pt>
    <dgm:pt modelId="{B8DA91C8-2831-4A5A-8E23-3C00077D2BAD}" type="pres">
      <dgm:prSet presAssocID="{4119A12C-7EA7-46C6-B1CC-E5A6251AA9C1}" presName="negativeSpace" presStyleCnt="0"/>
      <dgm:spPr/>
    </dgm:pt>
    <dgm:pt modelId="{15DC2F23-2629-405C-AB9E-FC5672FE9D45}" type="pres">
      <dgm:prSet presAssocID="{4119A12C-7EA7-46C6-B1CC-E5A6251AA9C1}" presName="childText" presStyleLbl="conFgAcc1" presStyleIdx="3" presStyleCnt="6">
        <dgm:presLayoutVars>
          <dgm:bulletEnabled val="1"/>
        </dgm:presLayoutVars>
      </dgm:prSet>
      <dgm:spPr/>
    </dgm:pt>
    <dgm:pt modelId="{2FF1D09D-EF98-4F5B-AE43-9E31FD7D0D1C}" type="pres">
      <dgm:prSet presAssocID="{D4CB82E1-1EF1-4D95-BB29-EAA1238053FC}" presName="spaceBetweenRectangles" presStyleCnt="0"/>
      <dgm:spPr/>
    </dgm:pt>
    <dgm:pt modelId="{471A5506-E08C-4B12-8249-6C6601D9B9CF}" type="pres">
      <dgm:prSet presAssocID="{FB468768-D310-4BEE-9459-F288F9AF52EA}" presName="parentLin" presStyleCnt="0"/>
      <dgm:spPr/>
    </dgm:pt>
    <dgm:pt modelId="{BFBC4646-36C6-4FF4-B162-425D05CA8716}" type="pres">
      <dgm:prSet presAssocID="{FB468768-D310-4BEE-9459-F288F9AF52EA}" presName="parentLeftMargin" presStyleLbl="node1" presStyleIdx="3" presStyleCnt="6"/>
      <dgm:spPr/>
      <dgm:t>
        <a:bodyPr/>
        <a:lstStyle/>
        <a:p>
          <a:endParaRPr lang="en-US"/>
        </a:p>
      </dgm:t>
    </dgm:pt>
    <dgm:pt modelId="{11301E76-ECD6-4794-BD72-AD3AF71580A3}" type="pres">
      <dgm:prSet presAssocID="{FB468768-D310-4BEE-9459-F288F9AF52EA}" presName="parentText" presStyleLbl="node1" presStyleIdx="4" presStyleCnt="6">
        <dgm:presLayoutVars>
          <dgm:chMax val="0"/>
          <dgm:bulletEnabled val="1"/>
        </dgm:presLayoutVars>
      </dgm:prSet>
      <dgm:spPr/>
      <dgm:t>
        <a:bodyPr/>
        <a:lstStyle/>
        <a:p>
          <a:endParaRPr lang="en-US"/>
        </a:p>
      </dgm:t>
    </dgm:pt>
    <dgm:pt modelId="{F024B0F5-21C1-4D59-8830-6738CC74097C}" type="pres">
      <dgm:prSet presAssocID="{FB468768-D310-4BEE-9459-F288F9AF52EA}" presName="negativeSpace" presStyleCnt="0"/>
      <dgm:spPr/>
    </dgm:pt>
    <dgm:pt modelId="{C05983A0-DFE4-4E62-90C0-5332852A86E3}" type="pres">
      <dgm:prSet presAssocID="{FB468768-D310-4BEE-9459-F288F9AF52EA}" presName="childText" presStyleLbl="conFgAcc1" presStyleIdx="4" presStyleCnt="6">
        <dgm:presLayoutVars>
          <dgm:bulletEnabled val="1"/>
        </dgm:presLayoutVars>
      </dgm:prSet>
      <dgm:spPr/>
    </dgm:pt>
    <dgm:pt modelId="{322777F5-34D9-469D-ABD1-3E8041EB89FB}" type="pres">
      <dgm:prSet presAssocID="{A72BE1FA-376B-43D7-B028-52049EF4156E}" presName="spaceBetweenRectangles" presStyleCnt="0"/>
      <dgm:spPr/>
    </dgm:pt>
    <dgm:pt modelId="{7141CADA-4683-4DD0-9121-6E9D84892CAE}" type="pres">
      <dgm:prSet presAssocID="{949E0FBB-7C2E-4E89-BFFA-7CDE0B23BCE6}" presName="parentLin" presStyleCnt="0"/>
      <dgm:spPr/>
    </dgm:pt>
    <dgm:pt modelId="{D0B01206-6AFE-411C-94B4-33DAC442A352}" type="pres">
      <dgm:prSet presAssocID="{949E0FBB-7C2E-4E89-BFFA-7CDE0B23BCE6}" presName="parentLeftMargin" presStyleLbl="node1" presStyleIdx="4" presStyleCnt="6"/>
      <dgm:spPr/>
      <dgm:t>
        <a:bodyPr/>
        <a:lstStyle/>
        <a:p>
          <a:endParaRPr lang="en-US"/>
        </a:p>
      </dgm:t>
    </dgm:pt>
    <dgm:pt modelId="{55A2060F-9399-49F1-98FF-C261AF78E25F}" type="pres">
      <dgm:prSet presAssocID="{949E0FBB-7C2E-4E89-BFFA-7CDE0B23BCE6}" presName="parentText" presStyleLbl="node1" presStyleIdx="5" presStyleCnt="6">
        <dgm:presLayoutVars>
          <dgm:chMax val="0"/>
          <dgm:bulletEnabled val="1"/>
        </dgm:presLayoutVars>
      </dgm:prSet>
      <dgm:spPr/>
      <dgm:t>
        <a:bodyPr/>
        <a:lstStyle/>
        <a:p>
          <a:endParaRPr lang="en-US"/>
        </a:p>
      </dgm:t>
    </dgm:pt>
    <dgm:pt modelId="{EDD8DD0C-32E3-49A1-97D9-F73B40BC7DE4}" type="pres">
      <dgm:prSet presAssocID="{949E0FBB-7C2E-4E89-BFFA-7CDE0B23BCE6}" presName="negativeSpace" presStyleCnt="0"/>
      <dgm:spPr/>
    </dgm:pt>
    <dgm:pt modelId="{50C06B26-F64A-4AE9-A372-C6D3988D176E}" type="pres">
      <dgm:prSet presAssocID="{949E0FBB-7C2E-4E89-BFFA-7CDE0B23BCE6}" presName="childText" presStyleLbl="conFgAcc1" presStyleIdx="5" presStyleCnt="6">
        <dgm:presLayoutVars>
          <dgm:bulletEnabled val="1"/>
        </dgm:presLayoutVars>
      </dgm:prSet>
      <dgm:spPr/>
    </dgm:pt>
  </dgm:ptLst>
  <dgm:cxnLst>
    <dgm:cxn modelId="{450AD154-7692-489B-BE65-A2FA2F93F851}" type="presOf" srcId="{F316E2B9-4440-4BE8-ACCD-69D80C011AB7}" destId="{C48E0D4C-F98F-4638-9460-E81690A8BB5A}" srcOrd="1" destOrd="0" presId="urn:microsoft.com/office/officeart/2005/8/layout/list1"/>
    <dgm:cxn modelId="{EF79F14D-1C42-4A36-9E19-53D6A082B142}" type="presOf" srcId="{4119A12C-7EA7-46C6-B1CC-E5A6251AA9C1}" destId="{435FFB32-B5B8-43C4-BCF1-4A47875538EC}" srcOrd="1" destOrd="0" presId="urn:microsoft.com/office/officeart/2005/8/layout/list1"/>
    <dgm:cxn modelId="{7D2D09A7-AC23-40B8-8CA8-37F2C053977F}" type="presOf" srcId="{0633B41F-D656-41ED-AE54-7EBEDC3EDA66}" destId="{74F435FF-50C4-43C9-B10F-D8AF9DAC0975}" srcOrd="0" destOrd="0" presId="urn:microsoft.com/office/officeart/2005/8/layout/list1"/>
    <dgm:cxn modelId="{920FD9C1-9557-491F-80BA-78931D32868D}" type="presOf" srcId="{250C4052-CCF9-461D-9D51-87E64197BC0A}" destId="{DA85445A-1490-4CED-BEDF-43D31BB2AE53}" srcOrd="0" destOrd="0" presId="urn:microsoft.com/office/officeart/2005/8/layout/list1"/>
    <dgm:cxn modelId="{4A650394-C235-4328-A3F4-2C4FC37BE023}" type="presOf" srcId="{FB468768-D310-4BEE-9459-F288F9AF52EA}" destId="{11301E76-ECD6-4794-BD72-AD3AF71580A3}" srcOrd="1" destOrd="0" presId="urn:microsoft.com/office/officeart/2005/8/layout/list1"/>
    <dgm:cxn modelId="{BB9DB59A-2488-406D-9204-FF2FEA36F142}" srcId="{0633B41F-D656-41ED-AE54-7EBEDC3EDA66}" destId="{FB468768-D310-4BEE-9459-F288F9AF52EA}" srcOrd="4" destOrd="0" parTransId="{EDFAF34C-5247-410B-A83B-237763B934FF}" sibTransId="{A72BE1FA-376B-43D7-B028-52049EF4156E}"/>
    <dgm:cxn modelId="{6A3615BF-FAF9-4B9B-BA7F-0937AD5ACA35}" srcId="{0633B41F-D656-41ED-AE54-7EBEDC3EDA66}" destId="{949E0FBB-7C2E-4E89-BFFA-7CDE0B23BCE6}" srcOrd="5" destOrd="0" parTransId="{D4B72E6A-6E50-425A-99E4-8773959FBA74}" sibTransId="{A38E34D0-E326-412C-98F3-3DCA9FB2CC48}"/>
    <dgm:cxn modelId="{53FCADB1-1648-4F07-A32B-40DC26C7D6EB}" type="presOf" srcId="{A1300F3A-7A42-40E6-83DF-86811F25D106}" destId="{E1E2C946-C4F4-4D9A-AF13-9876F54C075F}" srcOrd="0" destOrd="0" presId="urn:microsoft.com/office/officeart/2005/8/layout/list1"/>
    <dgm:cxn modelId="{9028AC20-4162-49E2-87F3-6DB0C9FC2948}" type="presOf" srcId="{FB468768-D310-4BEE-9459-F288F9AF52EA}" destId="{BFBC4646-36C6-4FF4-B162-425D05CA8716}" srcOrd="0" destOrd="0" presId="urn:microsoft.com/office/officeart/2005/8/layout/list1"/>
    <dgm:cxn modelId="{7E1CB04E-0823-4D0C-BEA2-85469368070D}" srcId="{0633B41F-D656-41ED-AE54-7EBEDC3EDA66}" destId="{250C4052-CCF9-461D-9D51-87E64197BC0A}" srcOrd="1" destOrd="0" parTransId="{FC6B459C-8EAF-4470-A456-17360EBA579E}" sibTransId="{9EAB2469-9CDA-47B1-9B4E-C22E89B84620}"/>
    <dgm:cxn modelId="{3B4917E6-CDEE-47C9-9495-F0DDB07796E3}" type="presOf" srcId="{949E0FBB-7C2E-4E89-BFFA-7CDE0B23BCE6}" destId="{55A2060F-9399-49F1-98FF-C261AF78E25F}" srcOrd="1" destOrd="0" presId="urn:microsoft.com/office/officeart/2005/8/layout/list1"/>
    <dgm:cxn modelId="{9FB473EF-D76B-484D-B540-07E43326EE8C}" srcId="{0633B41F-D656-41ED-AE54-7EBEDC3EDA66}" destId="{A1300F3A-7A42-40E6-83DF-86811F25D106}" srcOrd="2" destOrd="0" parTransId="{8A4CF384-E902-482D-8579-BF7D912A3469}" sibTransId="{863B886A-A2F8-4B11-B7DF-15A034739B1F}"/>
    <dgm:cxn modelId="{303A2DDE-2311-4BE4-832F-09227791D28B}" srcId="{0633B41F-D656-41ED-AE54-7EBEDC3EDA66}" destId="{F316E2B9-4440-4BE8-ACCD-69D80C011AB7}" srcOrd="0" destOrd="0" parTransId="{04ACE0D7-54D2-43FA-8A77-BA758A0DCB32}" sibTransId="{2333A842-807C-4885-9DDE-C16519711A9C}"/>
    <dgm:cxn modelId="{FF98B85E-1011-4DB6-B96F-CE0E5D7AA0E7}" type="presOf" srcId="{F316E2B9-4440-4BE8-ACCD-69D80C011AB7}" destId="{56FE5241-F5DA-401F-9E85-6CCD8C270993}" srcOrd="0" destOrd="0" presId="urn:microsoft.com/office/officeart/2005/8/layout/list1"/>
    <dgm:cxn modelId="{D7650109-FE91-4582-A5B8-EB56CD727FB9}" type="presOf" srcId="{4119A12C-7EA7-46C6-B1CC-E5A6251AA9C1}" destId="{3E1B6A56-7F66-4446-B834-B6568BC3E9F7}" srcOrd="0" destOrd="0" presId="urn:microsoft.com/office/officeart/2005/8/layout/list1"/>
    <dgm:cxn modelId="{34BB4DF1-E4DA-48C2-91BE-681C0EF80F16}" type="presOf" srcId="{250C4052-CCF9-461D-9D51-87E64197BC0A}" destId="{1A4B3B47-94EA-4E5E-9BED-2F961DDB3542}" srcOrd="1" destOrd="0" presId="urn:microsoft.com/office/officeart/2005/8/layout/list1"/>
    <dgm:cxn modelId="{55D4A549-063E-465A-9139-CE4F835791D3}" srcId="{0633B41F-D656-41ED-AE54-7EBEDC3EDA66}" destId="{4119A12C-7EA7-46C6-B1CC-E5A6251AA9C1}" srcOrd="3" destOrd="0" parTransId="{B3143530-4C99-493F-B1EC-3DD7A0C19C5E}" sibTransId="{D4CB82E1-1EF1-4D95-BB29-EAA1238053FC}"/>
    <dgm:cxn modelId="{D4F99CF3-53CA-4461-A678-1DAE2127AB32}" type="presOf" srcId="{949E0FBB-7C2E-4E89-BFFA-7CDE0B23BCE6}" destId="{D0B01206-6AFE-411C-94B4-33DAC442A352}" srcOrd="0" destOrd="0" presId="urn:microsoft.com/office/officeart/2005/8/layout/list1"/>
    <dgm:cxn modelId="{88047044-BBC2-49F9-9F92-2EA4E1C8C605}" type="presOf" srcId="{A1300F3A-7A42-40E6-83DF-86811F25D106}" destId="{B00EC17F-84A1-4347-AAEB-C9C5968354A2}" srcOrd="1" destOrd="0" presId="urn:microsoft.com/office/officeart/2005/8/layout/list1"/>
    <dgm:cxn modelId="{2D509EF7-450E-4BDC-9BB0-CCCF389EF9E2}" type="presParOf" srcId="{74F435FF-50C4-43C9-B10F-D8AF9DAC0975}" destId="{028E63DF-08B2-43CF-A58F-9DD19E955EBF}" srcOrd="0" destOrd="0" presId="urn:microsoft.com/office/officeart/2005/8/layout/list1"/>
    <dgm:cxn modelId="{6518D879-F76B-47B4-8349-91A0B1D4F40D}" type="presParOf" srcId="{028E63DF-08B2-43CF-A58F-9DD19E955EBF}" destId="{56FE5241-F5DA-401F-9E85-6CCD8C270993}" srcOrd="0" destOrd="0" presId="urn:microsoft.com/office/officeart/2005/8/layout/list1"/>
    <dgm:cxn modelId="{D50A1274-0E19-4EF5-85EC-1B494E771281}" type="presParOf" srcId="{028E63DF-08B2-43CF-A58F-9DD19E955EBF}" destId="{C48E0D4C-F98F-4638-9460-E81690A8BB5A}" srcOrd="1" destOrd="0" presId="urn:microsoft.com/office/officeart/2005/8/layout/list1"/>
    <dgm:cxn modelId="{0C263F81-5750-476C-8AF2-E22161DD8223}" type="presParOf" srcId="{74F435FF-50C4-43C9-B10F-D8AF9DAC0975}" destId="{90B9946C-33BC-43F1-8903-17841C3A78D4}" srcOrd="1" destOrd="0" presId="urn:microsoft.com/office/officeart/2005/8/layout/list1"/>
    <dgm:cxn modelId="{F86E6104-36AC-48F3-B280-F895B81015F1}" type="presParOf" srcId="{74F435FF-50C4-43C9-B10F-D8AF9DAC0975}" destId="{B2359864-3094-41E2-BA62-287B0BE43ABD}" srcOrd="2" destOrd="0" presId="urn:microsoft.com/office/officeart/2005/8/layout/list1"/>
    <dgm:cxn modelId="{83E3B9AB-FDFD-4550-9E76-2064B55CEE9D}" type="presParOf" srcId="{74F435FF-50C4-43C9-B10F-D8AF9DAC0975}" destId="{1B9D4EE3-2CAC-46CC-AD51-72FEA178DDBC}" srcOrd="3" destOrd="0" presId="urn:microsoft.com/office/officeart/2005/8/layout/list1"/>
    <dgm:cxn modelId="{9DCE1C96-5E85-4314-9A02-AB0CCE753CAD}" type="presParOf" srcId="{74F435FF-50C4-43C9-B10F-D8AF9DAC0975}" destId="{E3A6C845-1EEF-4893-B3E5-1C017826F73C}" srcOrd="4" destOrd="0" presId="urn:microsoft.com/office/officeart/2005/8/layout/list1"/>
    <dgm:cxn modelId="{B1D79614-82DE-423C-8DDC-C6AC0F0D6D68}" type="presParOf" srcId="{E3A6C845-1EEF-4893-B3E5-1C017826F73C}" destId="{DA85445A-1490-4CED-BEDF-43D31BB2AE53}" srcOrd="0" destOrd="0" presId="urn:microsoft.com/office/officeart/2005/8/layout/list1"/>
    <dgm:cxn modelId="{5F2391B9-852E-41CC-8C7E-E2AAFD1CB6AF}" type="presParOf" srcId="{E3A6C845-1EEF-4893-B3E5-1C017826F73C}" destId="{1A4B3B47-94EA-4E5E-9BED-2F961DDB3542}" srcOrd="1" destOrd="0" presId="urn:microsoft.com/office/officeart/2005/8/layout/list1"/>
    <dgm:cxn modelId="{AB419063-BA90-4CA1-BE6F-711392613872}" type="presParOf" srcId="{74F435FF-50C4-43C9-B10F-D8AF9DAC0975}" destId="{8BF3D8AB-66D6-4D62-B848-B8968E4E9BB7}" srcOrd="5" destOrd="0" presId="urn:microsoft.com/office/officeart/2005/8/layout/list1"/>
    <dgm:cxn modelId="{385A9F66-8B1B-4632-98EC-761063A947EF}" type="presParOf" srcId="{74F435FF-50C4-43C9-B10F-D8AF9DAC0975}" destId="{B6372E9C-BE7F-49EF-92B1-A5D3F30119D9}" srcOrd="6" destOrd="0" presId="urn:microsoft.com/office/officeart/2005/8/layout/list1"/>
    <dgm:cxn modelId="{B4B0C6B2-006D-421F-95B4-B7E046A84913}" type="presParOf" srcId="{74F435FF-50C4-43C9-B10F-D8AF9DAC0975}" destId="{6012D42E-1641-4F8B-B446-B07835D3A412}" srcOrd="7" destOrd="0" presId="urn:microsoft.com/office/officeart/2005/8/layout/list1"/>
    <dgm:cxn modelId="{E8A8D965-3AB4-443E-970B-1D90F2D266AC}" type="presParOf" srcId="{74F435FF-50C4-43C9-B10F-D8AF9DAC0975}" destId="{DE0BEA22-C32A-43EE-8E25-C30F62EF5A1A}" srcOrd="8" destOrd="0" presId="urn:microsoft.com/office/officeart/2005/8/layout/list1"/>
    <dgm:cxn modelId="{C1041DA9-0485-41E7-BFA1-27FF44CC3A76}" type="presParOf" srcId="{DE0BEA22-C32A-43EE-8E25-C30F62EF5A1A}" destId="{E1E2C946-C4F4-4D9A-AF13-9876F54C075F}" srcOrd="0" destOrd="0" presId="urn:microsoft.com/office/officeart/2005/8/layout/list1"/>
    <dgm:cxn modelId="{A2A0A785-C39E-42FA-AF0A-74905AAD1CAD}" type="presParOf" srcId="{DE0BEA22-C32A-43EE-8E25-C30F62EF5A1A}" destId="{B00EC17F-84A1-4347-AAEB-C9C5968354A2}" srcOrd="1" destOrd="0" presId="urn:microsoft.com/office/officeart/2005/8/layout/list1"/>
    <dgm:cxn modelId="{B5636E06-87BF-4F94-91DC-CC53270B8E7F}" type="presParOf" srcId="{74F435FF-50C4-43C9-B10F-D8AF9DAC0975}" destId="{51D31318-F793-47B8-B187-58FAD234FF34}" srcOrd="9" destOrd="0" presId="urn:microsoft.com/office/officeart/2005/8/layout/list1"/>
    <dgm:cxn modelId="{AEA5E10E-9C38-4C30-B1C0-FEF74257909F}" type="presParOf" srcId="{74F435FF-50C4-43C9-B10F-D8AF9DAC0975}" destId="{27A8A020-2B4C-4365-AFF4-689DC4D52DEE}" srcOrd="10" destOrd="0" presId="urn:microsoft.com/office/officeart/2005/8/layout/list1"/>
    <dgm:cxn modelId="{8D8094CF-761A-4B66-A425-17C75348DA0A}" type="presParOf" srcId="{74F435FF-50C4-43C9-B10F-D8AF9DAC0975}" destId="{FB9029F0-A9E6-49FC-A498-14C59F27BFB7}" srcOrd="11" destOrd="0" presId="urn:microsoft.com/office/officeart/2005/8/layout/list1"/>
    <dgm:cxn modelId="{652B4B25-898E-463A-B4A4-172E958F06C3}" type="presParOf" srcId="{74F435FF-50C4-43C9-B10F-D8AF9DAC0975}" destId="{19D9FAD6-4CBF-4A7E-94E5-AD87FBE618FE}" srcOrd="12" destOrd="0" presId="urn:microsoft.com/office/officeart/2005/8/layout/list1"/>
    <dgm:cxn modelId="{A37CA6BD-BE92-4E54-983D-FD069F9C74C0}" type="presParOf" srcId="{19D9FAD6-4CBF-4A7E-94E5-AD87FBE618FE}" destId="{3E1B6A56-7F66-4446-B834-B6568BC3E9F7}" srcOrd="0" destOrd="0" presId="urn:microsoft.com/office/officeart/2005/8/layout/list1"/>
    <dgm:cxn modelId="{659810B9-3CAA-4425-BB89-377476FCD8D0}" type="presParOf" srcId="{19D9FAD6-4CBF-4A7E-94E5-AD87FBE618FE}" destId="{435FFB32-B5B8-43C4-BCF1-4A47875538EC}" srcOrd="1" destOrd="0" presId="urn:microsoft.com/office/officeart/2005/8/layout/list1"/>
    <dgm:cxn modelId="{80EE7FAE-9C16-44F3-8AC6-92536A5C121D}" type="presParOf" srcId="{74F435FF-50C4-43C9-B10F-D8AF9DAC0975}" destId="{B8DA91C8-2831-4A5A-8E23-3C00077D2BAD}" srcOrd="13" destOrd="0" presId="urn:microsoft.com/office/officeart/2005/8/layout/list1"/>
    <dgm:cxn modelId="{15BFD317-AECB-49AB-84BB-CC8FD5159576}" type="presParOf" srcId="{74F435FF-50C4-43C9-B10F-D8AF9DAC0975}" destId="{15DC2F23-2629-405C-AB9E-FC5672FE9D45}" srcOrd="14" destOrd="0" presId="urn:microsoft.com/office/officeart/2005/8/layout/list1"/>
    <dgm:cxn modelId="{9155CC1A-27E2-4B9D-A27E-612BE86ADA84}" type="presParOf" srcId="{74F435FF-50C4-43C9-B10F-D8AF9DAC0975}" destId="{2FF1D09D-EF98-4F5B-AE43-9E31FD7D0D1C}" srcOrd="15" destOrd="0" presId="urn:microsoft.com/office/officeart/2005/8/layout/list1"/>
    <dgm:cxn modelId="{2583E530-35A3-44F1-8DFD-BF75E6868E03}" type="presParOf" srcId="{74F435FF-50C4-43C9-B10F-D8AF9DAC0975}" destId="{471A5506-E08C-4B12-8249-6C6601D9B9CF}" srcOrd="16" destOrd="0" presId="urn:microsoft.com/office/officeart/2005/8/layout/list1"/>
    <dgm:cxn modelId="{87AE2771-F199-491D-A300-213B7C058EC2}" type="presParOf" srcId="{471A5506-E08C-4B12-8249-6C6601D9B9CF}" destId="{BFBC4646-36C6-4FF4-B162-425D05CA8716}" srcOrd="0" destOrd="0" presId="urn:microsoft.com/office/officeart/2005/8/layout/list1"/>
    <dgm:cxn modelId="{6733B1A0-B650-48F3-BF26-BE18959D9C88}" type="presParOf" srcId="{471A5506-E08C-4B12-8249-6C6601D9B9CF}" destId="{11301E76-ECD6-4794-BD72-AD3AF71580A3}" srcOrd="1" destOrd="0" presId="urn:microsoft.com/office/officeart/2005/8/layout/list1"/>
    <dgm:cxn modelId="{493233C6-C40F-4901-A6B8-D6CB7DB2D528}" type="presParOf" srcId="{74F435FF-50C4-43C9-B10F-D8AF9DAC0975}" destId="{F024B0F5-21C1-4D59-8830-6738CC74097C}" srcOrd="17" destOrd="0" presId="urn:microsoft.com/office/officeart/2005/8/layout/list1"/>
    <dgm:cxn modelId="{7578FE70-10A1-49F0-9BEF-6B076E65D253}" type="presParOf" srcId="{74F435FF-50C4-43C9-B10F-D8AF9DAC0975}" destId="{C05983A0-DFE4-4E62-90C0-5332852A86E3}" srcOrd="18" destOrd="0" presId="urn:microsoft.com/office/officeart/2005/8/layout/list1"/>
    <dgm:cxn modelId="{CFF04E75-15FD-45CD-BB75-88E9FE9D0C57}" type="presParOf" srcId="{74F435FF-50C4-43C9-B10F-D8AF9DAC0975}" destId="{322777F5-34D9-469D-ABD1-3E8041EB89FB}" srcOrd="19" destOrd="0" presId="urn:microsoft.com/office/officeart/2005/8/layout/list1"/>
    <dgm:cxn modelId="{D89C28F8-14B1-41D8-A856-289BEC585976}" type="presParOf" srcId="{74F435FF-50C4-43C9-B10F-D8AF9DAC0975}" destId="{7141CADA-4683-4DD0-9121-6E9D84892CAE}" srcOrd="20" destOrd="0" presId="urn:microsoft.com/office/officeart/2005/8/layout/list1"/>
    <dgm:cxn modelId="{FC9B8C26-D9E6-4D93-9E4F-03E03FB53C79}" type="presParOf" srcId="{7141CADA-4683-4DD0-9121-6E9D84892CAE}" destId="{D0B01206-6AFE-411C-94B4-33DAC442A352}" srcOrd="0" destOrd="0" presId="urn:microsoft.com/office/officeart/2005/8/layout/list1"/>
    <dgm:cxn modelId="{00E56F27-79F9-40F9-8D4E-4205ED234B2B}" type="presParOf" srcId="{7141CADA-4683-4DD0-9121-6E9D84892CAE}" destId="{55A2060F-9399-49F1-98FF-C261AF78E25F}" srcOrd="1" destOrd="0" presId="urn:microsoft.com/office/officeart/2005/8/layout/list1"/>
    <dgm:cxn modelId="{7A26FE6D-A079-4D61-AA3E-1C47E4748A35}" type="presParOf" srcId="{74F435FF-50C4-43C9-B10F-D8AF9DAC0975}" destId="{EDD8DD0C-32E3-49A1-97D9-F73B40BC7DE4}" srcOrd="21" destOrd="0" presId="urn:microsoft.com/office/officeart/2005/8/layout/list1"/>
    <dgm:cxn modelId="{8F1E35DE-E933-43D8-8FB1-C2444FFC44DE}" type="presParOf" srcId="{74F435FF-50C4-43C9-B10F-D8AF9DAC0975}" destId="{50C06B26-F64A-4AE9-A372-C6D3988D176E}" srcOrd="22" destOrd="0" presId="urn:microsoft.com/office/officeart/2005/8/layout/list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AE0F86D-1B66-4662-BB6D-F9ED6BA2CF21}"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875F2239-BBF0-40C4-B213-8925527ED586}">
      <dgm:prSet/>
      <dgm:spPr/>
      <dgm:t>
        <a:bodyPr/>
        <a:lstStyle/>
        <a:p>
          <a:pPr algn="justLow" rtl="1"/>
          <a:r>
            <a:rPr lang="fa-IR" dirty="0" smtClean="0">
              <a:cs typeface="B Zar" pitchFamily="2" charset="-78"/>
            </a:rPr>
            <a:t>ملک دارایی جانشین‌پذیر(</a:t>
          </a:r>
          <a:r>
            <a:rPr lang="en-US" dirty="0" smtClean="0">
              <a:cs typeface="B Zar" pitchFamily="2" charset="-78"/>
            </a:rPr>
            <a:t>fungible asset</a:t>
          </a:r>
          <a:r>
            <a:rPr lang="fa-IR" dirty="0" smtClean="0">
              <a:cs typeface="B Zar" pitchFamily="2" charset="-78"/>
            </a:rPr>
            <a:t>) نیست و به همین دلیل بر خلاف سایر طبقات دارایی‌ها فاقد بازار سازمان‌یافته است، ولی با این وجود به‌دلیل جذابیت‌های سرمایه‌گذاری از دهۀ 70 به‌عنوان یک طبقۀ دارایی مورد قبول سرمایه‌گذاران قرار گرفته است. ویژگی‌های منحصر به فرد ملک به لحاظ ریسک و بازده و نیز همبستگی با سایر دارایی‌های سرمایه‌ای، دلایل کافی برای معرفی این طبقۀ دارایی‌ها فراهم می‌آورد.</a:t>
          </a:r>
          <a:endParaRPr lang="en-US" dirty="0">
            <a:cs typeface="B Zar" pitchFamily="2" charset="-78"/>
          </a:endParaRPr>
        </a:p>
      </dgm:t>
    </dgm:pt>
    <dgm:pt modelId="{B50FBAB8-B4CF-434E-BCC7-DFC3510940A5}" type="parTrans" cxnId="{7F25561C-CA03-401F-AE44-8C4AC7B9D316}">
      <dgm:prSet/>
      <dgm:spPr/>
      <dgm:t>
        <a:bodyPr/>
        <a:lstStyle/>
        <a:p>
          <a:endParaRPr lang="en-US"/>
        </a:p>
      </dgm:t>
    </dgm:pt>
    <dgm:pt modelId="{81BEAFEB-7CB0-4D6C-A63E-F433B82785F2}" type="sibTrans" cxnId="{7F25561C-CA03-401F-AE44-8C4AC7B9D316}">
      <dgm:prSet/>
      <dgm:spPr/>
      <dgm:t>
        <a:bodyPr/>
        <a:lstStyle/>
        <a:p>
          <a:endParaRPr lang="en-US"/>
        </a:p>
      </dgm:t>
    </dgm:pt>
    <dgm:pt modelId="{406F53D5-ADF6-4A7D-8500-48A2A21E5A21}" type="pres">
      <dgm:prSet presAssocID="{9AE0F86D-1B66-4662-BB6D-F9ED6BA2CF21}" presName="linear" presStyleCnt="0">
        <dgm:presLayoutVars>
          <dgm:animLvl val="lvl"/>
          <dgm:resizeHandles val="exact"/>
        </dgm:presLayoutVars>
      </dgm:prSet>
      <dgm:spPr/>
      <dgm:t>
        <a:bodyPr/>
        <a:lstStyle/>
        <a:p>
          <a:endParaRPr lang="en-US"/>
        </a:p>
      </dgm:t>
    </dgm:pt>
    <dgm:pt modelId="{F2640216-8821-4822-94B3-88CBD014F59A}" type="pres">
      <dgm:prSet presAssocID="{875F2239-BBF0-40C4-B213-8925527ED586}" presName="parentText" presStyleLbl="node1" presStyleIdx="0" presStyleCnt="1">
        <dgm:presLayoutVars>
          <dgm:chMax val="0"/>
          <dgm:bulletEnabled val="1"/>
        </dgm:presLayoutVars>
      </dgm:prSet>
      <dgm:spPr>
        <a:prstGeom prst="doubleWave">
          <a:avLst/>
        </a:prstGeom>
      </dgm:spPr>
      <dgm:t>
        <a:bodyPr/>
        <a:lstStyle/>
        <a:p>
          <a:endParaRPr lang="en-US"/>
        </a:p>
      </dgm:t>
    </dgm:pt>
  </dgm:ptLst>
  <dgm:cxnLst>
    <dgm:cxn modelId="{DE1198F9-A71F-49D6-83A6-EEF8028CE93D}" type="presOf" srcId="{9AE0F86D-1B66-4662-BB6D-F9ED6BA2CF21}" destId="{406F53D5-ADF6-4A7D-8500-48A2A21E5A21}" srcOrd="0" destOrd="0" presId="urn:microsoft.com/office/officeart/2005/8/layout/vList2"/>
    <dgm:cxn modelId="{BA5BB079-D348-454A-8F69-2CCB5FFD8E98}" type="presOf" srcId="{875F2239-BBF0-40C4-B213-8925527ED586}" destId="{F2640216-8821-4822-94B3-88CBD014F59A}" srcOrd="0" destOrd="0" presId="urn:microsoft.com/office/officeart/2005/8/layout/vList2"/>
    <dgm:cxn modelId="{7F25561C-CA03-401F-AE44-8C4AC7B9D316}" srcId="{9AE0F86D-1B66-4662-BB6D-F9ED6BA2CF21}" destId="{875F2239-BBF0-40C4-B213-8925527ED586}" srcOrd="0" destOrd="0" parTransId="{B50FBAB8-B4CF-434E-BCC7-DFC3510940A5}" sibTransId="{81BEAFEB-7CB0-4D6C-A63E-F433B82785F2}"/>
    <dgm:cxn modelId="{7B4138E4-245A-4CD4-BC11-C0CA4ACAB41C}" type="presParOf" srcId="{406F53D5-ADF6-4A7D-8500-48A2A21E5A21}" destId="{F2640216-8821-4822-94B3-88CBD014F59A}"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19373E7-AA58-4F10-9B07-1BAB5A9AFA80}" type="doc">
      <dgm:prSet loTypeId="urn:microsoft.com/office/officeart/2005/8/layout/hList3" loCatId="list" qsTypeId="urn:microsoft.com/office/officeart/2005/8/quickstyle/3d7" qsCatId="3D" csTypeId="urn:microsoft.com/office/officeart/2005/8/colors/accent0_2" csCatId="mainScheme" phldr="1"/>
      <dgm:spPr/>
      <dgm:t>
        <a:bodyPr/>
        <a:lstStyle/>
        <a:p>
          <a:endParaRPr lang="en-US"/>
        </a:p>
      </dgm:t>
    </dgm:pt>
    <dgm:pt modelId="{0AA9FE17-DFAB-44A4-BEF9-707E807999E7}">
      <dgm:prSet custT="1"/>
      <dgm:spPr/>
      <dgm:t>
        <a:bodyPr/>
        <a:lstStyle/>
        <a:p>
          <a:pPr rtl="1"/>
          <a:r>
            <a:rPr lang="fa-IR" sz="3800" dirty="0" smtClean="0">
              <a:cs typeface="B Titr" pitchFamily="2" charset="-78"/>
            </a:rPr>
            <a:t>تأمین مالی</a:t>
          </a:r>
          <a:endParaRPr lang="en-US" sz="3800" dirty="0">
            <a:cs typeface="B Titr" pitchFamily="2" charset="-78"/>
          </a:endParaRPr>
        </a:p>
      </dgm:t>
    </dgm:pt>
    <dgm:pt modelId="{2ABAD34A-9559-415E-8ED6-325189CDAC63}" type="parTrans" cxnId="{0DBCB07D-0B5E-414F-80ED-FAC766F49508}">
      <dgm:prSet/>
      <dgm:spPr/>
      <dgm:t>
        <a:bodyPr/>
        <a:lstStyle/>
        <a:p>
          <a:endParaRPr lang="en-US"/>
        </a:p>
      </dgm:t>
    </dgm:pt>
    <dgm:pt modelId="{2140BB14-9DAE-40A2-99D2-D9DFDE3CEF7C}" type="sibTrans" cxnId="{0DBCB07D-0B5E-414F-80ED-FAC766F49508}">
      <dgm:prSet/>
      <dgm:spPr/>
      <dgm:t>
        <a:bodyPr/>
        <a:lstStyle/>
        <a:p>
          <a:endParaRPr lang="en-US"/>
        </a:p>
      </dgm:t>
    </dgm:pt>
    <dgm:pt modelId="{78B5864F-CEC1-48D0-9BC6-97F59AC9FF33}">
      <dgm:prSet/>
      <dgm:spPr/>
      <dgm:t>
        <a:bodyPr/>
        <a:lstStyle/>
        <a:p>
          <a:pPr rtl="1"/>
          <a:r>
            <a:rPr lang="fa-IR" dirty="0" smtClean="0">
              <a:cs typeface="B Zar" pitchFamily="2" charset="-78"/>
            </a:rPr>
            <a:t>چگونه منابع مالی لازم را برای سرمایه‌گذای  تأمین کنیم؟</a:t>
          </a:r>
          <a:endParaRPr lang="en-US" dirty="0">
            <a:cs typeface="B Zar" pitchFamily="2" charset="-78"/>
          </a:endParaRPr>
        </a:p>
      </dgm:t>
    </dgm:pt>
    <dgm:pt modelId="{4E24F5FB-50ED-4132-9FDE-A18F5DD5717A}" type="parTrans" cxnId="{F0F5BCF9-66B9-4CD0-8F26-F752E3889DFE}">
      <dgm:prSet/>
      <dgm:spPr/>
      <dgm:t>
        <a:bodyPr/>
        <a:lstStyle/>
        <a:p>
          <a:endParaRPr lang="en-US"/>
        </a:p>
      </dgm:t>
    </dgm:pt>
    <dgm:pt modelId="{DF53B070-BCB6-474B-A796-A2CE4BEA13F2}" type="sibTrans" cxnId="{F0F5BCF9-66B9-4CD0-8F26-F752E3889DFE}">
      <dgm:prSet/>
      <dgm:spPr/>
      <dgm:t>
        <a:bodyPr/>
        <a:lstStyle/>
        <a:p>
          <a:endParaRPr lang="en-US"/>
        </a:p>
      </dgm:t>
    </dgm:pt>
    <dgm:pt modelId="{44897F70-158F-4CFB-8AED-642CCD7E45EA}" type="pres">
      <dgm:prSet presAssocID="{019373E7-AA58-4F10-9B07-1BAB5A9AFA80}" presName="composite" presStyleCnt="0">
        <dgm:presLayoutVars>
          <dgm:chMax val="1"/>
          <dgm:dir/>
          <dgm:resizeHandles val="exact"/>
        </dgm:presLayoutVars>
      </dgm:prSet>
      <dgm:spPr/>
      <dgm:t>
        <a:bodyPr/>
        <a:lstStyle/>
        <a:p>
          <a:endParaRPr lang="en-US"/>
        </a:p>
      </dgm:t>
    </dgm:pt>
    <dgm:pt modelId="{102FAA41-F4F7-4280-B9E1-CE4003F6A819}" type="pres">
      <dgm:prSet presAssocID="{0AA9FE17-DFAB-44A4-BEF9-707E807999E7}" presName="roof" presStyleLbl="dkBgShp" presStyleIdx="0" presStyleCnt="2"/>
      <dgm:spPr/>
      <dgm:t>
        <a:bodyPr/>
        <a:lstStyle/>
        <a:p>
          <a:endParaRPr lang="en-US"/>
        </a:p>
      </dgm:t>
    </dgm:pt>
    <dgm:pt modelId="{36A39014-D158-4146-A49D-3E34833D8D59}" type="pres">
      <dgm:prSet presAssocID="{0AA9FE17-DFAB-44A4-BEF9-707E807999E7}" presName="pillars" presStyleCnt="0"/>
      <dgm:spPr/>
    </dgm:pt>
    <dgm:pt modelId="{94C5DE12-44C6-4527-8793-00690C06E40F}" type="pres">
      <dgm:prSet presAssocID="{0AA9FE17-DFAB-44A4-BEF9-707E807999E7}" presName="pillar1" presStyleLbl="node1" presStyleIdx="0" presStyleCnt="1">
        <dgm:presLayoutVars>
          <dgm:bulletEnabled val="1"/>
        </dgm:presLayoutVars>
      </dgm:prSet>
      <dgm:spPr/>
      <dgm:t>
        <a:bodyPr/>
        <a:lstStyle/>
        <a:p>
          <a:endParaRPr lang="en-US"/>
        </a:p>
      </dgm:t>
    </dgm:pt>
    <dgm:pt modelId="{72511804-E3B1-4E62-B9CC-90ED413B6E80}" type="pres">
      <dgm:prSet presAssocID="{0AA9FE17-DFAB-44A4-BEF9-707E807999E7}" presName="base" presStyleLbl="dkBgShp" presStyleIdx="1" presStyleCnt="2"/>
      <dgm:spPr/>
    </dgm:pt>
  </dgm:ptLst>
  <dgm:cxnLst>
    <dgm:cxn modelId="{68180FAE-5356-4B1C-88D4-1548DD5BBB60}" type="presOf" srcId="{0AA9FE17-DFAB-44A4-BEF9-707E807999E7}" destId="{102FAA41-F4F7-4280-B9E1-CE4003F6A819}" srcOrd="0" destOrd="0" presId="urn:microsoft.com/office/officeart/2005/8/layout/hList3"/>
    <dgm:cxn modelId="{17ADD764-2D15-4E23-B296-C60DBD441671}" type="presOf" srcId="{78B5864F-CEC1-48D0-9BC6-97F59AC9FF33}" destId="{94C5DE12-44C6-4527-8793-00690C06E40F}" srcOrd="0" destOrd="0" presId="urn:microsoft.com/office/officeart/2005/8/layout/hList3"/>
    <dgm:cxn modelId="{0DBCB07D-0B5E-414F-80ED-FAC766F49508}" srcId="{019373E7-AA58-4F10-9B07-1BAB5A9AFA80}" destId="{0AA9FE17-DFAB-44A4-BEF9-707E807999E7}" srcOrd="0" destOrd="0" parTransId="{2ABAD34A-9559-415E-8ED6-325189CDAC63}" sibTransId="{2140BB14-9DAE-40A2-99D2-D9DFDE3CEF7C}"/>
    <dgm:cxn modelId="{96892BD3-7127-41DD-82E7-12760F48B2B8}" type="presOf" srcId="{019373E7-AA58-4F10-9B07-1BAB5A9AFA80}" destId="{44897F70-158F-4CFB-8AED-642CCD7E45EA}" srcOrd="0" destOrd="0" presId="urn:microsoft.com/office/officeart/2005/8/layout/hList3"/>
    <dgm:cxn modelId="{F0F5BCF9-66B9-4CD0-8F26-F752E3889DFE}" srcId="{0AA9FE17-DFAB-44A4-BEF9-707E807999E7}" destId="{78B5864F-CEC1-48D0-9BC6-97F59AC9FF33}" srcOrd="0" destOrd="0" parTransId="{4E24F5FB-50ED-4132-9FDE-A18F5DD5717A}" sibTransId="{DF53B070-BCB6-474B-A796-A2CE4BEA13F2}"/>
    <dgm:cxn modelId="{DFD40DF9-9F83-45EB-98D4-FA71B4DF1D34}" type="presParOf" srcId="{44897F70-158F-4CFB-8AED-642CCD7E45EA}" destId="{102FAA41-F4F7-4280-B9E1-CE4003F6A819}" srcOrd="0" destOrd="0" presId="urn:microsoft.com/office/officeart/2005/8/layout/hList3"/>
    <dgm:cxn modelId="{0EB3C92B-AD89-4645-84CB-6995B75D724A}" type="presParOf" srcId="{44897F70-158F-4CFB-8AED-642CCD7E45EA}" destId="{36A39014-D158-4146-A49D-3E34833D8D59}" srcOrd="1" destOrd="0" presId="urn:microsoft.com/office/officeart/2005/8/layout/hList3"/>
    <dgm:cxn modelId="{1C760923-40F1-49BB-B69C-D53C7AAA57ED}" type="presParOf" srcId="{36A39014-D158-4146-A49D-3E34833D8D59}" destId="{94C5DE12-44C6-4527-8793-00690C06E40F}" srcOrd="0" destOrd="0" presId="urn:microsoft.com/office/officeart/2005/8/layout/hList3"/>
    <dgm:cxn modelId="{5E1A1E64-BDDF-47D3-91DF-4CEEC2E9D4EB}" type="presParOf" srcId="{44897F70-158F-4CFB-8AED-642CCD7E45EA}" destId="{72511804-E3B1-4E62-B9CC-90ED413B6E80}"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A9BCAD4-89B1-45DF-92CD-44CCF383179F}" type="doc">
      <dgm:prSet loTypeId="urn:microsoft.com/office/officeart/2005/8/layout/hList3" loCatId="list" qsTypeId="urn:microsoft.com/office/officeart/2005/8/quickstyle/3d7" qsCatId="3D" csTypeId="urn:microsoft.com/office/officeart/2005/8/colors/accent0_2" csCatId="mainScheme" phldr="1"/>
      <dgm:spPr/>
      <dgm:t>
        <a:bodyPr/>
        <a:lstStyle/>
        <a:p>
          <a:endParaRPr lang="en-US"/>
        </a:p>
      </dgm:t>
    </dgm:pt>
    <dgm:pt modelId="{0D59C921-D2BB-44B5-A7F5-2CB297A214EB}">
      <dgm:prSet custT="1"/>
      <dgm:spPr/>
      <dgm:t>
        <a:bodyPr/>
        <a:lstStyle/>
        <a:p>
          <a:pPr rtl="1"/>
          <a:r>
            <a:rPr lang="fa-IR" sz="3800" dirty="0" smtClean="0">
              <a:cs typeface="B Titr" pitchFamily="2" charset="-78"/>
            </a:rPr>
            <a:t>سرمایه‌گذاری </a:t>
          </a:r>
          <a:endParaRPr lang="en-US" sz="3800" dirty="0">
            <a:cs typeface="B Titr" pitchFamily="2" charset="-78"/>
          </a:endParaRPr>
        </a:p>
      </dgm:t>
    </dgm:pt>
    <dgm:pt modelId="{686ABF66-C39E-454E-9E32-A6F758D48A10}" type="parTrans" cxnId="{9366409E-B90C-4EEC-A577-9885141FE44D}">
      <dgm:prSet/>
      <dgm:spPr/>
      <dgm:t>
        <a:bodyPr/>
        <a:lstStyle/>
        <a:p>
          <a:endParaRPr lang="en-US"/>
        </a:p>
      </dgm:t>
    </dgm:pt>
    <dgm:pt modelId="{BA35D193-241A-41C5-AEBA-EA50767F2BEA}" type="sibTrans" cxnId="{9366409E-B90C-4EEC-A577-9885141FE44D}">
      <dgm:prSet/>
      <dgm:spPr/>
      <dgm:t>
        <a:bodyPr/>
        <a:lstStyle/>
        <a:p>
          <a:endParaRPr lang="en-US"/>
        </a:p>
      </dgm:t>
    </dgm:pt>
    <dgm:pt modelId="{0A50CF8D-918E-48A4-9176-9A347C9DE276}">
      <dgm:prSet/>
      <dgm:spPr/>
      <dgm:t>
        <a:bodyPr/>
        <a:lstStyle/>
        <a:p>
          <a:pPr rtl="1"/>
          <a:r>
            <a:rPr lang="fa-IR" dirty="0" smtClean="0">
              <a:cs typeface="B Zar" pitchFamily="2" charset="-78"/>
            </a:rPr>
            <a:t>در چه املاک و مستغلاتی سرمایه‌گذای کنیم؟</a:t>
          </a:r>
          <a:endParaRPr lang="en-US" dirty="0">
            <a:cs typeface="B Zar" pitchFamily="2" charset="-78"/>
          </a:endParaRPr>
        </a:p>
      </dgm:t>
    </dgm:pt>
    <dgm:pt modelId="{AD05A2A7-1876-468C-AC34-023C5E014397}" type="parTrans" cxnId="{AA654E19-62AF-4312-8711-4E6D907BE082}">
      <dgm:prSet/>
      <dgm:spPr/>
      <dgm:t>
        <a:bodyPr/>
        <a:lstStyle/>
        <a:p>
          <a:endParaRPr lang="en-US"/>
        </a:p>
      </dgm:t>
    </dgm:pt>
    <dgm:pt modelId="{602929BB-972A-44B5-B906-CE648DC056E2}" type="sibTrans" cxnId="{AA654E19-62AF-4312-8711-4E6D907BE082}">
      <dgm:prSet/>
      <dgm:spPr/>
      <dgm:t>
        <a:bodyPr/>
        <a:lstStyle/>
        <a:p>
          <a:endParaRPr lang="en-US"/>
        </a:p>
      </dgm:t>
    </dgm:pt>
    <dgm:pt modelId="{CAEC3CF0-726C-4851-8396-D4705D9C119F}" type="pres">
      <dgm:prSet presAssocID="{AA9BCAD4-89B1-45DF-92CD-44CCF383179F}" presName="composite" presStyleCnt="0">
        <dgm:presLayoutVars>
          <dgm:chMax val="1"/>
          <dgm:dir/>
          <dgm:resizeHandles val="exact"/>
        </dgm:presLayoutVars>
      </dgm:prSet>
      <dgm:spPr/>
      <dgm:t>
        <a:bodyPr/>
        <a:lstStyle/>
        <a:p>
          <a:endParaRPr lang="en-US"/>
        </a:p>
      </dgm:t>
    </dgm:pt>
    <dgm:pt modelId="{CB3E23D1-56D1-4B32-B046-CF7E75E31193}" type="pres">
      <dgm:prSet presAssocID="{0D59C921-D2BB-44B5-A7F5-2CB297A214EB}" presName="roof" presStyleLbl="dkBgShp" presStyleIdx="0" presStyleCnt="2"/>
      <dgm:spPr/>
      <dgm:t>
        <a:bodyPr/>
        <a:lstStyle/>
        <a:p>
          <a:endParaRPr lang="en-US"/>
        </a:p>
      </dgm:t>
    </dgm:pt>
    <dgm:pt modelId="{B07A2175-04C1-46DD-B88E-B4C639985F61}" type="pres">
      <dgm:prSet presAssocID="{0D59C921-D2BB-44B5-A7F5-2CB297A214EB}" presName="pillars" presStyleCnt="0"/>
      <dgm:spPr/>
    </dgm:pt>
    <dgm:pt modelId="{6B8372CE-44D5-45E7-9538-E8FC49377174}" type="pres">
      <dgm:prSet presAssocID="{0D59C921-D2BB-44B5-A7F5-2CB297A214EB}" presName="pillar1" presStyleLbl="node1" presStyleIdx="0" presStyleCnt="1">
        <dgm:presLayoutVars>
          <dgm:bulletEnabled val="1"/>
        </dgm:presLayoutVars>
      </dgm:prSet>
      <dgm:spPr/>
      <dgm:t>
        <a:bodyPr/>
        <a:lstStyle/>
        <a:p>
          <a:endParaRPr lang="en-US"/>
        </a:p>
      </dgm:t>
    </dgm:pt>
    <dgm:pt modelId="{D5565F41-B59E-4A53-817F-490B618BA052}" type="pres">
      <dgm:prSet presAssocID="{0D59C921-D2BB-44B5-A7F5-2CB297A214EB}" presName="base" presStyleLbl="dkBgShp" presStyleIdx="1" presStyleCnt="2"/>
      <dgm:spPr/>
    </dgm:pt>
  </dgm:ptLst>
  <dgm:cxnLst>
    <dgm:cxn modelId="{7C85D441-A493-49B4-BE2F-4EFBF0C41603}" type="presOf" srcId="{0A50CF8D-918E-48A4-9176-9A347C9DE276}" destId="{6B8372CE-44D5-45E7-9538-E8FC49377174}" srcOrd="0" destOrd="0" presId="urn:microsoft.com/office/officeart/2005/8/layout/hList3"/>
    <dgm:cxn modelId="{AA654E19-62AF-4312-8711-4E6D907BE082}" srcId="{0D59C921-D2BB-44B5-A7F5-2CB297A214EB}" destId="{0A50CF8D-918E-48A4-9176-9A347C9DE276}" srcOrd="0" destOrd="0" parTransId="{AD05A2A7-1876-468C-AC34-023C5E014397}" sibTransId="{602929BB-972A-44B5-B906-CE648DC056E2}"/>
    <dgm:cxn modelId="{9366409E-B90C-4EEC-A577-9885141FE44D}" srcId="{AA9BCAD4-89B1-45DF-92CD-44CCF383179F}" destId="{0D59C921-D2BB-44B5-A7F5-2CB297A214EB}" srcOrd="0" destOrd="0" parTransId="{686ABF66-C39E-454E-9E32-A6F758D48A10}" sibTransId="{BA35D193-241A-41C5-AEBA-EA50767F2BEA}"/>
    <dgm:cxn modelId="{73194B16-954B-4570-97BA-C54C551AEF72}" type="presOf" srcId="{0D59C921-D2BB-44B5-A7F5-2CB297A214EB}" destId="{CB3E23D1-56D1-4B32-B046-CF7E75E31193}" srcOrd="0" destOrd="0" presId="urn:microsoft.com/office/officeart/2005/8/layout/hList3"/>
    <dgm:cxn modelId="{843F6619-586B-4802-A033-18FFF1E32900}" type="presOf" srcId="{AA9BCAD4-89B1-45DF-92CD-44CCF383179F}" destId="{CAEC3CF0-726C-4851-8396-D4705D9C119F}" srcOrd="0" destOrd="0" presId="urn:microsoft.com/office/officeart/2005/8/layout/hList3"/>
    <dgm:cxn modelId="{488861EB-A868-462C-B57C-8AD570EE8C40}" type="presParOf" srcId="{CAEC3CF0-726C-4851-8396-D4705D9C119F}" destId="{CB3E23D1-56D1-4B32-B046-CF7E75E31193}" srcOrd="0" destOrd="0" presId="urn:microsoft.com/office/officeart/2005/8/layout/hList3"/>
    <dgm:cxn modelId="{87953357-5A9E-4DD7-83A8-2052E2B0ECBE}" type="presParOf" srcId="{CAEC3CF0-726C-4851-8396-D4705D9C119F}" destId="{B07A2175-04C1-46DD-B88E-B4C639985F61}" srcOrd="1" destOrd="0" presId="urn:microsoft.com/office/officeart/2005/8/layout/hList3"/>
    <dgm:cxn modelId="{F0FD9A64-9125-415E-99B7-EC28A3ACCF00}" type="presParOf" srcId="{B07A2175-04C1-46DD-B88E-B4C639985F61}" destId="{6B8372CE-44D5-45E7-9538-E8FC49377174}" srcOrd="0" destOrd="0" presId="urn:microsoft.com/office/officeart/2005/8/layout/hList3"/>
    <dgm:cxn modelId="{65B097A0-7FE2-4A4A-9A1C-285A7070CF93}" type="presParOf" srcId="{CAEC3CF0-726C-4851-8396-D4705D9C119F}" destId="{D5565F41-B59E-4A53-817F-490B618BA052}" srcOrd="2" destOrd="0" presId="urn:microsoft.com/office/officeart/2005/8/layout/hList3"/>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E3CF665-6D39-4B42-8028-2262390375A2}" type="doc">
      <dgm:prSet loTypeId="urn:microsoft.com/office/officeart/2005/8/layout/chevron2" loCatId="process" qsTypeId="urn:microsoft.com/office/officeart/2005/8/quickstyle/simple5" qsCatId="simple" csTypeId="urn:microsoft.com/office/officeart/2005/8/colors/accent1_2" csCatId="accent1"/>
      <dgm:spPr/>
      <dgm:t>
        <a:bodyPr/>
        <a:lstStyle/>
        <a:p>
          <a:endParaRPr lang="en-US"/>
        </a:p>
      </dgm:t>
    </dgm:pt>
    <dgm:pt modelId="{A522F53D-07EB-4921-858F-5279D30CADB6}">
      <dgm:prSet/>
      <dgm:spPr/>
      <dgm:t>
        <a:bodyPr/>
        <a:lstStyle/>
        <a:p>
          <a:pPr rtl="1"/>
          <a:r>
            <a:rPr lang="fa-IR" dirty="0" smtClean="0">
              <a:cs typeface="B Titr" pitchFamily="2" charset="-78"/>
            </a:rPr>
            <a:t>در محیط نهاد مالی</a:t>
          </a:r>
          <a:endParaRPr lang="en-US" dirty="0">
            <a:cs typeface="B Titr" pitchFamily="2" charset="-78"/>
          </a:endParaRPr>
        </a:p>
      </dgm:t>
    </dgm:pt>
    <dgm:pt modelId="{157F5165-B479-4FBF-99F9-F8A6D949D04D}" type="parTrans" cxnId="{AA31B0E6-FB45-44EE-851C-384125E4C1E7}">
      <dgm:prSet/>
      <dgm:spPr/>
      <dgm:t>
        <a:bodyPr/>
        <a:lstStyle/>
        <a:p>
          <a:endParaRPr lang="en-US">
            <a:cs typeface="B Zar" pitchFamily="2" charset="-78"/>
          </a:endParaRPr>
        </a:p>
      </dgm:t>
    </dgm:pt>
    <dgm:pt modelId="{EE3DCBDE-A21A-450F-9818-FA359C168F9C}" type="sibTrans" cxnId="{AA31B0E6-FB45-44EE-851C-384125E4C1E7}">
      <dgm:prSet/>
      <dgm:spPr/>
      <dgm:t>
        <a:bodyPr/>
        <a:lstStyle/>
        <a:p>
          <a:endParaRPr lang="en-US">
            <a:cs typeface="B Zar" pitchFamily="2" charset="-78"/>
          </a:endParaRPr>
        </a:p>
      </dgm:t>
    </dgm:pt>
    <dgm:pt modelId="{EC5D54CF-E37F-44ED-AB9D-090FA51867E1}">
      <dgm:prSet/>
      <dgm:spPr/>
      <dgm:t>
        <a:bodyPr/>
        <a:lstStyle/>
        <a:p>
          <a:pPr algn="justLow" rtl="1"/>
          <a:r>
            <a:rPr lang="fa-IR" dirty="0" smtClean="0">
              <a:cs typeface="B Zar" pitchFamily="2" charset="-78"/>
            </a:rPr>
            <a:t>در نقش مدیر سرمایه‌گذاری راهنمایی می‌کند در چه دارایی‌های سرمایه‌گذاری کنیم.</a:t>
          </a:r>
          <a:endParaRPr lang="en-US" dirty="0">
            <a:cs typeface="B Zar" pitchFamily="2" charset="-78"/>
          </a:endParaRPr>
        </a:p>
      </dgm:t>
    </dgm:pt>
    <dgm:pt modelId="{34926E53-44A7-4619-9D1B-A769439146F0}" type="parTrans" cxnId="{BA487D22-DB18-4B20-A8A1-3183EAC5CB73}">
      <dgm:prSet/>
      <dgm:spPr/>
      <dgm:t>
        <a:bodyPr/>
        <a:lstStyle/>
        <a:p>
          <a:endParaRPr lang="en-US">
            <a:cs typeface="B Zar" pitchFamily="2" charset="-78"/>
          </a:endParaRPr>
        </a:p>
      </dgm:t>
    </dgm:pt>
    <dgm:pt modelId="{2C852F36-AF82-486A-BF7E-EFE295829615}" type="sibTrans" cxnId="{BA487D22-DB18-4B20-A8A1-3183EAC5CB73}">
      <dgm:prSet/>
      <dgm:spPr/>
      <dgm:t>
        <a:bodyPr/>
        <a:lstStyle/>
        <a:p>
          <a:endParaRPr lang="en-US">
            <a:cs typeface="B Zar" pitchFamily="2" charset="-78"/>
          </a:endParaRPr>
        </a:p>
      </dgm:t>
    </dgm:pt>
    <dgm:pt modelId="{8CB9E6ED-979C-4CA5-A3E2-B45208092F63}">
      <dgm:prSet/>
      <dgm:spPr/>
      <dgm:t>
        <a:bodyPr/>
        <a:lstStyle/>
        <a:p>
          <a:pPr rtl="1"/>
          <a:r>
            <a:rPr lang="fa-IR" dirty="0" smtClean="0">
              <a:cs typeface="B Titr" pitchFamily="2" charset="-78"/>
            </a:rPr>
            <a:t>در محیط شرکت ساختمانی</a:t>
          </a:r>
          <a:endParaRPr lang="en-US" dirty="0" smtClean="0">
            <a:cs typeface="B Titr" pitchFamily="2" charset="-78"/>
          </a:endParaRPr>
        </a:p>
      </dgm:t>
    </dgm:pt>
    <dgm:pt modelId="{2A4F6621-79D3-4FEB-A132-D205EE99458F}" type="parTrans" cxnId="{9882DD77-873D-44A5-BD3D-04A816645A39}">
      <dgm:prSet/>
      <dgm:spPr/>
      <dgm:t>
        <a:bodyPr/>
        <a:lstStyle/>
        <a:p>
          <a:endParaRPr lang="en-US">
            <a:cs typeface="B Zar" pitchFamily="2" charset="-78"/>
          </a:endParaRPr>
        </a:p>
      </dgm:t>
    </dgm:pt>
    <dgm:pt modelId="{DBF02EC9-CDC7-47A2-8BCE-6B2733833495}" type="sibTrans" cxnId="{9882DD77-873D-44A5-BD3D-04A816645A39}">
      <dgm:prSet/>
      <dgm:spPr/>
      <dgm:t>
        <a:bodyPr/>
        <a:lstStyle/>
        <a:p>
          <a:endParaRPr lang="en-US">
            <a:cs typeface="B Zar" pitchFamily="2" charset="-78"/>
          </a:endParaRPr>
        </a:p>
      </dgm:t>
    </dgm:pt>
    <dgm:pt modelId="{AA7E3A43-68FA-4A75-AEBE-39478BAC0FDD}">
      <dgm:prSet/>
      <dgm:spPr/>
      <dgm:t>
        <a:bodyPr/>
        <a:lstStyle/>
        <a:p>
          <a:pPr algn="justLow" rtl="1"/>
          <a:r>
            <a:rPr lang="fa-IR" dirty="0" smtClean="0">
              <a:cs typeface="B Zar" pitchFamily="2" charset="-78"/>
            </a:rPr>
            <a:t>در نقش مدیرمالی راهنمایی می‌کند در چه طرح‌هایی سرمایه‌گذاری کنیم.</a:t>
          </a:r>
          <a:endParaRPr lang="en-US" dirty="0">
            <a:cs typeface="B Zar" pitchFamily="2" charset="-78"/>
          </a:endParaRPr>
        </a:p>
      </dgm:t>
    </dgm:pt>
    <dgm:pt modelId="{157C99CB-73BE-42F5-B035-E57DD5BD6884}" type="parTrans" cxnId="{266BD307-D4E2-4BB4-9E77-063806E56E0A}">
      <dgm:prSet/>
      <dgm:spPr/>
      <dgm:t>
        <a:bodyPr/>
        <a:lstStyle/>
        <a:p>
          <a:endParaRPr lang="en-US">
            <a:cs typeface="B Zar" pitchFamily="2" charset="-78"/>
          </a:endParaRPr>
        </a:p>
      </dgm:t>
    </dgm:pt>
    <dgm:pt modelId="{DCC6B9D0-A3F4-47E9-9266-AF468550BC6F}" type="sibTrans" cxnId="{266BD307-D4E2-4BB4-9E77-063806E56E0A}">
      <dgm:prSet/>
      <dgm:spPr/>
      <dgm:t>
        <a:bodyPr/>
        <a:lstStyle/>
        <a:p>
          <a:endParaRPr lang="en-US">
            <a:cs typeface="B Zar" pitchFamily="2" charset="-78"/>
          </a:endParaRPr>
        </a:p>
      </dgm:t>
    </dgm:pt>
    <dgm:pt modelId="{A2D9F537-F625-417F-AB2C-ED0F2491B0FE}" type="pres">
      <dgm:prSet presAssocID="{3E3CF665-6D39-4B42-8028-2262390375A2}" presName="linearFlow" presStyleCnt="0">
        <dgm:presLayoutVars>
          <dgm:dir/>
          <dgm:animLvl val="lvl"/>
          <dgm:resizeHandles val="exact"/>
        </dgm:presLayoutVars>
      </dgm:prSet>
      <dgm:spPr/>
      <dgm:t>
        <a:bodyPr/>
        <a:lstStyle/>
        <a:p>
          <a:endParaRPr lang="en-US"/>
        </a:p>
      </dgm:t>
    </dgm:pt>
    <dgm:pt modelId="{1125BE41-EF99-4227-9ACB-F6C779F62B47}" type="pres">
      <dgm:prSet presAssocID="{A522F53D-07EB-4921-858F-5279D30CADB6}" presName="composite" presStyleCnt="0"/>
      <dgm:spPr/>
    </dgm:pt>
    <dgm:pt modelId="{67AC8D06-5A91-4C2E-8514-246FDC2144FB}" type="pres">
      <dgm:prSet presAssocID="{A522F53D-07EB-4921-858F-5279D30CADB6}" presName="parentText" presStyleLbl="alignNode1" presStyleIdx="0" presStyleCnt="2">
        <dgm:presLayoutVars>
          <dgm:chMax val="1"/>
          <dgm:bulletEnabled val="1"/>
        </dgm:presLayoutVars>
      </dgm:prSet>
      <dgm:spPr/>
      <dgm:t>
        <a:bodyPr/>
        <a:lstStyle/>
        <a:p>
          <a:endParaRPr lang="en-US"/>
        </a:p>
      </dgm:t>
    </dgm:pt>
    <dgm:pt modelId="{13F883FC-4536-490B-B6CE-FE296863CB83}" type="pres">
      <dgm:prSet presAssocID="{A522F53D-07EB-4921-858F-5279D30CADB6}" presName="descendantText" presStyleLbl="alignAcc1" presStyleIdx="0" presStyleCnt="2">
        <dgm:presLayoutVars>
          <dgm:bulletEnabled val="1"/>
        </dgm:presLayoutVars>
      </dgm:prSet>
      <dgm:spPr/>
      <dgm:t>
        <a:bodyPr/>
        <a:lstStyle/>
        <a:p>
          <a:endParaRPr lang="en-US"/>
        </a:p>
      </dgm:t>
    </dgm:pt>
    <dgm:pt modelId="{60A2C029-6427-435F-86AD-CF9804CB6BE5}" type="pres">
      <dgm:prSet presAssocID="{EE3DCBDE-A21A-450F-9818-FA359C168F9C}" presName="sp" presStyleCnt="0"/>
      <dgm:spPr/>
    </dgm:pt>
    <dgm:pt modelId="{572B5838-593A-4F78-9CD8-A604716074BA}" type="pres">
      <dgm:prSet presAssocID="{8CB9E6ED-979C-4CA5-A3E2-B45208092F63}" presName="composite" presStyleCnt="0"/>
      <dgm:spPr/>
    </dgm:pt>
    <dgm:pt modelId="{F4424DF1-7B31-4C2A-82C2-443B86EF7839}" type="pres">
      <dgm:prSet presAssocID="{8CB9E6ED-979C-4CA5-A3E2-B45208092F63}" presName="parentText" presStyleLbl="alignNode1" presStyleIdx="1" presStyleCnt="2">
        <dgm:presLayoutVars>
          <dgm:chMax val="1"/>
          <dgm:bulletEnabled val="1"/>
        </dgm:presLayoutVars>
      </dgm:prSet>
      <dgm:spPr/>
      <dgm:t>
        <a:bodyPr/>
        <a:lstStyle/>
        <a:p>
          <a:endParaRPr lang="en-US"/>
        </a:p>
      </dgm:t>
    </dgm:pt>
    <dgm:pt modelId="{53C90ACE-04F6-424D-A4ED-3BF2BCB8126D}" type="pres">
      <dgm:prSet presAssocID="{8CB9E6ED-979C-4CA5-A3E2-B45208092F63}" presName="descendantText" presStyleLbl="alignAcc1" presStyleIdx="1" presStyleCnt="2">
        <dgm:presLayoutVars>
          <dgm:bulletEnabled val="1"/>
        </dgm:presLayoutVars>
      </dgm:prSet>
      <dgm:spPr/>
      <dgm:t>
        <a:bodyPr/>
        <a:lstStyle/>
        <a:p>
          <a:endParaRPr lang="en-US"/>
        </a:p>
      </dgm:t>
    </dgm:pt>
  </dgm:ptLst>
  <dgm:cxnLst>
    <dgm:cxn modelId="{71ADBD2E-8179-4D75-A4AD-43D894A43DFA}" type="presOf" srcId="{3E3CF665-6D39-4B42-8028-2262390375A2}" destId="{A2D9F537-F625-417F-AB2C-ED0F2491B0FE}" srcOrd="0" destOrd="0" presId="urn:microsoft.com/office/officeart/2005/8/layout/chevron2"/>
    <dgm:cxn modelId="{4E71478A-B982-43AA-A860-73C0299E31E8}" type="presOf" srcId="{EC5D54CF-E37F-44ED-AB9D-090FA51867E1}" destId="{13F883FC-4536-490B-B6CE-FE296863CB83}" srcOrd="0" destOrd="0" presId="urn:microsoft.com/office/officeart/2005/8/layout/chevron2"/>
    <dgm:cxn modelId="{9882DD77-873D-44A5-BD3D-04A816645A39}" srcId="{3E3CF665-6D39-4B42-8028-2262390375A2}" destId="{8CB9E6ED-979C-4CA5-A3E2-B45208092F63}" srcOrd="1" destOrd="0" parTransId="{2A4F6621-79D3-4FEB-A132-D205EE99458F}" sibTransId="{DBF02EC9-CDC7-47A2-8BCE-6B2733833495}"/>
    <dgm:cxn modelId="{266BD307-D4E2-4BB4-9E77-063806E56E0A}" srcId="{8CB9E6ED-979C-4CA5-A3E2-B45208092F63}" destId="{AA7E3A43-68FA-4A75-AEBE-39478BAC0FDD}" srcOrd="0" destOrd="0" parTransId="{157C99CB-73BE-42F5-B035-E57DD5BD6884}" sibTransId="{DCC6B9D0-A3F4-47E9-9266-AF468550BC6F}"/>
    <dgm:cxn modelId="{BA487D22-DB18-4B20-A8A1-3183EAC5CB73}" srcId="{A522F53D-07EB-4921-858F-5279D30CADB6}" destId="{EC5D54CF-E37F-44ED-AB9D-090FA51867E1}" srcOrd="0" destOrd="0" parTransId="{34926E53-44A7-4619-9D1B-A769439146F0}" sibTransId="{2C852F36-AF82-486A-BF7E-EFE295829615}"/>
    <dgm:cxn modelId="{76506A70-CDA8-4ED3-A686-22D089FE5184}" type="presOf" srcId="{A522F53D-07EB-4921-858F-5279D30CADB6}" destId="{67AC8D06-5A91-4C2E-8514-246FDC2144FB}" srcOrd="0" destOrd="0" presId="urn:microsoft.com/office/officeart/2005/8/layout/chevron2"/>
    <dgm:cxn modelId="{E59B69D8-8F4D-43BF-B9F5-4DA063E4DF58}" type="presOf" srcId="{8CB9E6ED-979C-4CA5-A3E2-B45208092F63}" destId="{F4424DF1-7B31-4C2A-82C2-443B86EF7839}" srcOrd="0" destOrd="0" presId="urn:microsoft.com/office/officeart/2005/8/layout/chevron2"/>
    <dgm:cxn modelId="{AA31B0E6-FB45-44EE-851C-384125E4C1E7}" srcId="{3E3CF665-6D39-4B42-8028-2262390375A2}" destId="{A522F53D-07EB-4921-858F-5279D30CADB6}" srcOrd="0" destOrd="0" parTransId="{157F5165-B479-4FBF-99F9-F8A6D949D04D}" sibTransId="{EE3DCBDE-A21A-450F-9818-FA359C168F9C}"/>
    <dgm:cxn modelId="{6CB16C0E-39EB-484C-8819-D68F67743A97}" type="presOf" srcId="{AA7E3A43-68FA-4A75-AEBE-39478BAC0FDD}" destId="{53C90ACE-04F6-424D-A4ED-3BF2BCB8126D}" srcOrd="0" destOrd="0" presId="urn:microsoft.com/office/officeart/2005/8/layout/chevron2"/>
    <dgm:cxn modelId="{D00D2232-7EE9-4DF7-B9BF-E5F278754177}" type="presParOf" srcId="{A2D9F537-F625-417F-AB2C-ED0F2491B0FE}" destId="{1125BE41-EF99-4227-9ACB-F6C779F62B47}" srcOrd="0" destOrd="0" presId="urn:microsoft.com/office/officeart/2005/8/layout/chevron2"/>
    <dgm:cxn modelId="{D3936C98-FFB4-4A9A-BC1C-642C504B05E2}" type="presParOf" srcId="{1125BE41-EF99-4227-9ACB-F6C779F62B47}" destId="{67AC8D06-5A91-4C2E-8514-246FDC2144FB}" srcOrd="0" destOrd="0" presId="urn:microsoft.com/office/officeart/2005/8/layout/chevron2"/>
    <dgm:cxn modelId="{D83D40C0-6A7E-47EC-B41A-9D16845A70F2}" type="presParOf" srcId="{1125BE41-EF99-4227-9ACB-F6C779F62B47}" destId="{13F883FC-4536-490B-B6CE-FE296863CB83}" srcOrd="1" destOrd="0" presId="urn:microsoft.com/office/officeart/2005/8/layout/chevron2"/>
    <dgm:cxn modelId="{091AC8D4-725F-44A6-842B-4163BB004906}" type="presParOf" srcId="{A2D9F537-F625-417F-AB2C-ED0F2491B0FE}" destId="{60A2C029-6427-435F-86AD-CF9804CB6BE5}" srcOrd="1" destOrd="0" presId="urn:microsoft.com/office/officeart/2005/8/layout/chevron2"/>
    <dgm:cxn modelId="{90CD5BFA-11EE-4172-A688-311C4EF1F612}" type="presParOf" srcId="{A2D9F537-F625-417F-AB2C-ED0F2491B0FE}" destId="{572B5838-593A-4F78-9CD8-A604716074BA}" srcOrd="2" destOrd="0" presId="urn:microsoft.com/office/officeart/2005/8/layout/chevron2"/>
    <dgm:cxn modelId="{C7E7BA03-7568-4AD6-B581-50C016DD43F5}" type="presParOf" srcId="{572B5838-593A-4F78-9CD8-A604716074BA}" destId="{F4424DF1-7B31-4C2A-82C2-443B86EF7839}" srcOrd="0" destOrd="0" presId="urn:microsoft.com/office/officeart/2005/8/layout/chevron2"/>
    <dgm:cxn modelId="{361F3B64-6D0C-4B19-BF90-7297E7A5A290}" type="presParOf" srcId="{572B5838-593A-4F78-9CD8-A604716074BA}" destId="{53C90ACE-04F6-424D-A4ED-3BF2BCB8126D}"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6AB539F-0123-4C04-B193-AADE536A3DC7}" type="doc">
      <dgm:prSet loTypeId="urn:microsoft.com/office/officeart/2005/8/layout/list1" loCatId="list" qsTypeId="urn:microsoft.com/office/officeart/2005/8/quickstyle/3d1" qsCatId="3D" csTypeId="urn:microsoft.com/office/officeart/2005/8/colors/colorful1#1" csCatId="colorful" phldr="1"/>
      <dgm:spPr/>
      <dgm:t>
        <a:bodyPr/>
        <a:lstStyle/>
        <a:p>
          <a:endParaRPr lang="en-US"/>
        </a:p>
      </dgm:t>
    </dgm:pt>
    <dgm:pt modelId="{56A516ED-93AF-4615-B39E-45069B4A7290}">
      <dgm:prSet/>
      <dgm:spPr/>
      <dgm:t>
        <a:bodyPr/>
        <a:lstStyle/>
        <a:p>
          <a:pPr algn="ctr" rtl="1"/>
          <a:r>
            <a:rPr lang="fa-IR" dirty="0" smtClean="0">
              <a:cs typeface="B Titr" pitchFamily="2" charset="-78"/>
            </a:rPr>
            <a:t>تجزیه وتحلیل اساسی املاک و مستغلات</a:t>
          </a:r>
          <a:endParaRPr lang="en-US" dirty="0">
            <a:cs typeface="B Titr" pitchFamily="2" charset="-78"/>
          </a:endParaRPr>
        </a:p>
      </dgm:t>
    </dgm:pt>
    <dgm:pt modelId="{704EA0DF-FF06-446D-B929-F37F6406D359}" type="parTrans" cxnId="{BFC745C9-82C9-4A04-8AFA-4A8C2B07D17B}">
      <dgm:prSet/>
      <dgm:spPr/>
      <dgm:t>
        <a:bodyPr/>
        <a:lstStyle/>
        <a:p>
          <a:endParaRPr lang="en-US">
            <a:cs typeface="B Zar" pitchFamily="2" charset="-78"/>
          </a:endParaRPr>
        </a:p>
      </dgm:t>
    </dgm:pt>
    <dgm:pt modelId="{65444D9B-D625-41E1-B336-2E2D39CF098E}" type="sibTrans" cxnId="{BFC745C9-82C9-4A04-8AFA-4A8C2B07D17B}">
      <dgm:prSet/>
      <dgm:spPr/>
      <dgm:t>
        <a:bodyPr/>
        <a:lstStyle/>
        <a:p>
          <a:endParaRPr lang="en-US">
            <a:cs typeface="B Zar" pitchFamily="2" charset="-78"/>
          </a:endParaRPr>
        </a:p>
      </dgm:t>
    </dgm:pt>
    <dgm:pt modelId="{1AF09CFB-938A-4DA1-A6E4-C9FAFF9EB7A1}">
      <dgm:prSet/>
      <dgm:spPr/>
      <dgm:t>
        <a:bodyPr/>
        <a:lstStyle/>
        <a:p>
          <a:pPr rtl="1"/>
          <a:r>
            <a:rPr lang="fa-IR" dirty="0" smtClean="0">
              <a:cs typeface="B Zar" pitchFamily="2" charset="-78"/>
            </a:rPr>
            <a:t>تجزیه و تحلیل بازار املاک و مستغلات</a:t>
          </a:r>
          <a:endParaRPr lang="en-US" dirty="0">
            <a:cs typeface="B Zar" pitchFamily="2" charset="-78"/>
          </a:endParaRPr>
        </a:p>
      </dgm:t>
    </dgm:pt>
    <dgm:pt modelId="{E4CF1C5D-842B-46FD-81A2-19C2CF250CAB}" type="parTrans" cxnId="{44E56C58-0F91-4807-8B6B-6A14C7CBB84C}">
      <dgm:prSet/>
      <dgm:spPr/>
      <dgm:t>
        <a:bodyPr/>
        <a:lstStyle/>
        <a:p>
          <a:endParaRPr lang="en-US">
            <a:cs typeface="B Zar" pitchFamily="2" charset="-78"/>
          </a:endParaRPr>
        </a:p>
      </dgm:t>
    </dgm:pt>
    <dgm:pt modelId="{FF404ACD-8451-423D-834F-32520144A79F}" type="sibTrans" cxnId="{44E56C58-0F91-4807-8B6B-6A14C7CBB84C}">
      <dgm:prSet/>
      <dgm:spPr/>
      <dgm:t>
        <a:bodyPr/>
        <a:lstStyle/>
        <a:p>
          <a:endParaRPr lang="en-US">
            <a:cs typeface="B Zar" pitchFamily="2" charset="-78"/>
          </a:endParaRPr>
        </a:p>
      </dgm:t>
    </dgm:pt>
    <dgm:pt modelId="{F983E663-5BCC-474B-BE73-7B913CF22C6C}">
      <dgm:prSet/>
      <dgm:spPr/>
      <dgm:t>
        <a:bodyPr/>
        <a:lstStyle/>
        <a:p>
          <a:pPr rtl="1"/>
          <a:r>
            <a:rPr lang="fa-IR" dirty="0" smtClean="0">
              <a:cs typeface="B Zar" pitchFamily="2" charset="-78"/>
            </a:rPr>
            <a:t>ارزشیابی ملک</a:t>
          </a:r>
          <a:endParaRPr lang="en-US" dirty="0">
            <a:cs typeface="B Zar" pitchFamily="2" charset="-78"/>
          </a:endParaRPr>
        </a:p>
      </dgm:t>
    </dgm:pt>
    <dgm:pt modelId="{833E085D-DA44-4EBC-BD60-F12BCE423A73}" type="parTrans" cxnId="{4CAC5FF6-FE73-48F1-A70B-C776C0FDD828}">
      <dgm:prSet/>
      <dgm:spPr/>
      <dgm:t>
        <a:bodyPr/>
        <a:lstStyle/>
        <a:p>
          <a:endParaRPr lang="en-US">
            <a:cs typeface="B Zar" pitchFamily="2" charset="-78"/>
          </a:endParaRPr>
        </a:p>
      </dgm:t>
    </dgm:pt>
    <dgm:pt modelId="{4908190B-FE5C-49DB-B61D-4EE206224AE8}" type="sibTrans" cxnId="{4CAC5FF6-FE73-48F1-A70B-C776C0FDD828}">
      <dgm:prSet/>
      <dgm:spPr/>
      <dgm:t>
        <a:bodyPr/>
        <a:lstStyle/>
        <a:p>
          <a:endParaRPr lang="en-US">
            <a:cs typeface="B Zar" pitchFamily="2" charset="-78"/>
          </a:endParaRPr>
        </a:p>
      </dgm:t>
    </dgm:pt>
    <dgm:pt modelId="{1A61E2B6-7D41-4A1D-AF37-7AD477D63898}">
      <dgm:prSet/>
      <dgm:spPr/>
      <dgm:t>
        <a:bodyPr/>
        <a:lstStyle/>
        <a:p>
          <a:pPr algn="ctr" rtl="1"/>
          <a:r>
            <a:rPr lang="fa-IR" dirty="0" smtClean="0">
              <a:cs typeface="B Titr" pitchFamily="2" charset="-78"/>
            </a:rPr>
            <a:t>استفاده از اهرم در سرمایه‌گذاری </a:t>
          </a:r>
          <a:endParaRPr lang="en-US" dirty="0">
            <a:cs typeface="B Titr" pitchFamily="2" charset="-78"/>
          </a:endParaRPr>
        </a:p>
      </dgm:t>
    </dgm:pt>
    <dgm:pt modelId="{17CFB570-9F05-4797-AA0C-C628DBC47645}" type="parTrans" cxnId="{1A706C87-74FB-4F83-A6BC-DA321FAE540E}">
      <dgm:prSet/>
      <dgm:spPr/>
      <dgm:t>
        <a:bodyPr/>
        <a:lstStyle/>
        <a:p>
          <a:endParaRPr lang="en-US">
            <a:cs typeface="B Zar" pitchFamily="2" charset="-78"/>
          </a:endParaRPr>
        </a:p>
      </dgm:t>
    </dgm:pt>
    <dgm:pt modelId="{BB9CCE6C-F371-4DF7-9730-4A2CB90BDD35}" type="sibTrans" cxnId="{1A706C87-74FB-4F83-A6BC-DA321FAE540E}">
      <dgm:prSet/>
      <dgm:spPr/>
      <dgm:t>
        <a:bodyPr/>
        <a:lstStyle/>
        <a:p>
          <a:endParaRPr lang="en-US">
            <a:cs typeface="B Zar" pitchFamily="2" charset="-78"/>
          </a:endParaRPr>
        </a:p>
      </dgm:t>
    </dgm:pt>
    <dgm:pt modelId="{1E8B8CC9-DCBE-4DE6-9DFF-DA7245BD5D82}">
      <dgm:prSet/>
      <dgm:spPr/>
      <dgm:t>
        <a:bodyPr/>
        <a:lstStyle/>
        <a:p>
          <a:pPr rtl="1"/>
          <a:r>
            <a:rPr lang="fa-IR" dirty="0" smtClean="0">
              <a:cs typeface="B Zar" pitchFamily="2" charset="-78"/>
            </a:rPr>
            <a:t>اهرم مالی و هزینۀ سرمایه</a:t>
          </a:r>
          <a:endParaRPr lang="en-US" dirty="0">
            <a:cs typeface="B Zar" pitchFamily="2" charset="-78"/>
          </a:endParaRPr>
        </a:p>
      </dgm:t>
    </dgm:pt>
    <dgm:pt modelId="{8EA2655A-2B81-44E7-A43F-6EB7C41F5AC1}" type="parTrans" cxnId="{BE82307A-D18D-4B64-8C68-479B1637E833}">
      <dgm:prSet/>
      <dgm:spPr/>
      <dgm:t>
        <a:bodyPr/>
        <a:lstStyle/>
        <a:p>
          <a:endParaRPr lang="en-US">
            <a:cs typeface="B Zar" pitchFamily="2" charset="-78"/>
          </a:endParaRPr>
        </a:p>
      </dgm:t>
    </dgm:pt>
    <dgm:pt modelId="{0EBF5D39-FD57-45EB-A951-1518D79DCA78}" type="sibTrans" cxnId="{BE82307A-D18D-4B64-8C68-479B1637E833}">
      <dgm:prSet/>
      <dgm:spPr/>
      <dgm:t>
        <a:bodyPr/>
        <a:lstStyle/>
        <a:p>
          <a:endParaRPr lang="en-US">
            <a:cs typeface="B Zar" pitchFamily="2" charset="-78"/>
          </a:endParaRPr>
        </a:p>
      </dgm:t>
    </dgm:pt>
    <dgm:pt modelId="{4B198AA0-1161-4AEB-96B2-19B64A650E57}">
      <dgm:prSet/>
      <dgm:spPr/>
      <dgm:t>
        <a:bodyPr/>
        <a:lstStyle/>
        <a:p>
          <a:pPr rtl="1"/>
          <a:r>
            <a:rPr lang="fa-IR" dirty="0" smtClean="0">
              <a:cs typeface="B Zar" pitchFamily="2" charset="-78"/>
            </a:rPr>
            <a:t>تعیین ترکیب سرمایه</a:t>
          </a:r>
          <a:endParaRPr lang="en-US" dirty="0">
            <a:cs typeface="B Zar" pitchFamily="2" charset="-78"/>
          </a:endParaRPr>
        </a:p>
      </dgm:t>
    </dgm:pt>
    <dgm:pt modelId="{3D464D39-7519-4B95-880F-8746DC3D7719}" type="parTrans" cxnId="{CC909EC8-9FE8-4597-B360-359F4738C211}">
      <dgm:prSet/>
      <dgm:spPr/>
      <dgm:t>
        <a:bodyPr/>
        <a:lstStyle/>
        <a:p>
          <a:endParaRPr lang="en-US">
            <a:cs typeface="B Zar" pitchFamily="2" charset="-78"/>
          </a:endParaRPr>
        </a:p>
      </dgm:t>
    </dgm:pt>
    <dgm:pt modelId="{CF1F90F5-579F-444E-A5BF-F46DA28A9AF5}" type="sibTrans" cxnId="{CC909EC8-9FE8-4597-B360-359F4738C211}">
      <dgm:prSet/>
      <dgm:spPr/>
      <dgm:t>
        <a:bodyPr/>
        <a:lstStyle/>
        <a:p>
          <a:endParaRPr lang="en-US">
            <a:cs typeface="B Zar" pitchFamily="2" charset="-78"/>
          </a:endParaRPr>
        </a:p>
      </dgm:t>
    </dgm:pt>
    <dgm:pt modelId="{9C8FE54D-7DAA-43C1-9D50-48E68C761C84}">
      <dgm:prSet/>
      <dgm:spPr/>
      <dgm:t>
        <a:bodyPr/>
        <a:lstStyle/>
        <a:p>
          <a:pPr algn="ctr" rtl="1"/>
          <a:r>
            <a:rPr lang="fa-IR" dirty="0" smtClean="0">
              <a:cs typeface="B Titr" pitchFamily="2" charset="-78"/>
            </a:rPr>
            <a:t>نظریۀ سبد دارایی‌ها </a:t>
          </a:r>
          <a:endParaRPr lang="en-US" dirty="0">
            <a:cs typeface="B Titr" pitchFamily="2" charset="-78"/>
          </a:endParaRPr>
        </a:p>
      </dgm:t>
    </dgm:pt>
    <dgm:pt modelId="{461B8E9A-250C-4CAB-9F92-EA9F5238132E}" type="parTrans" cxnId="{58C7C549-5B16-4B7B-BC5B-D44BC4D0EE5A}">
      <dgm:prSet/>
      <dgm:spPr/>
      <dgm:t>
        <a:bodyPr/>
        <a:lstStyle/>
        <a:p>
          <a:endParaRPr lang="en-US">
            <a:cs typeface="B Zar" pitchFamily="2" charset="-78"/>
          </a:endParaRPr>
        </a:p>
      </dgm:t>
    </dgm:pt>
    <dgm:pt modelId="{CE069030-0860-4170-B20B-6D4700F87254}" type="sibTrans" cxnId="{58C7C549-5B16-4B7B-BC5B-D44BC4D0EE5A}">
      <dgm:prSet/>
      <dgm:spPr/>
      <dgm:t>
        <a:bodyPr/>
        <a:lstStyle/>
        <a:p>
          <a:endParaRPr lang="en-US">
            <a:cs typeface="B Zar" pitchFamily="2" charset="-78"/>
          </a:endParaRPr>
        </a:p>
      </dgm:t>
    </dgm:pt>
    <dgm:pt modelId="{0B582336-7A26-401B-A5E3-244A663A978B}">
      <dgm:prSet/>
      <dgm:spPr/>
      <dgm:t>
        <a:bodyPr/>
        <a:lstStyle/>
        <a:p>
          <a:pPr rtl="1"/>
          <a:r>
            <a:rPr lang="fa-IR" dirty="0" smtClean="0">
              <a:cs typeface="B Zar" pitchFamily="2" charset="-78"/>
            </a:rPr>
            <a:t>نظریۀ مدرن سبد دارایی‌ها و متنوع‌سازی</a:t>
          </a:r>
          <a:endParaRPr lang="en-US" dirty="0">
            <a:cs typeface="B Zar" pitchFamily="2" charset="-78"/>
          </a:endParaRPr>
        </a:p>
      </dgm:t>
    </dgm:pt>
    <dgm:pt modelId="{CCBC5AF0-7B81-4461-AE11-ECF0F29ABD8D}" type="parTrans" cxnId="{B70A494F-5BB7-4B60-B17D-E13D14FF5D90}">
      <dgm:prSet/>
      <dgm:spPr/>
      <dgm:t>
        <a:bodyPr/>
        <a:lstStyle/>
        <a:p>
          <a:endParaRPr lang="en-US">
            <a:cs typeface="B Zar" pitchFamily="2" charset="-78"/>
          </a:endParaRPr>
        </a:p>
      </dgm:t>
    </dgm:pt>
    <dgm:pt modelId="{A5A7E03C-352B-445A-88BE-3BB44EF39312}" type="sibTrans" cxnId="{B70A494F-5BB7-4B60-B17D-E13D14FF5D90}">
      <dgm:prSet/>
      <dgm:spPr/>
      <dgm:t>
        <a:bodyPr/>
        <a:lstStyle/>
        <a:p>
          <a:endParaRPr lang="en-US">
            <a:cs typeface="B Zar" pitchFamily="2" charset="-78"/>
          </a:endParaRPr>
        </a:p>
      </dgm:t>
    </dgm:pt>
    <dgm:pt modelId="{FB43FD8D-7928-4236-9063-C789BFAD763D}">
      <dgm:prSet/>
      <dgm:spPr/>
      <dgm:t>
        <a:bodyPr/>
        <a:lstStyle/>
        <a:p>
          <a:pPr rtl="1"/>
          <a:r>
            <a:rPr lang="en-US" dirty="0" smtClean="0">
              <a:cs typeface="B Zar" pitchFamily="2" charset="-78"/>
            </a:rPr>
            <a:t>CAPM</a:t>
          </a:r>
          <a:r>
            <a:rPr lang="fa-IR" dirty="0" smtClean="0">
              <a:cs typeface="B Zar" pitchFamily="2" charset="-78"/>
            </a:rPr>
            <a:t> و قیمت‌گذاری ریسک</a:t>
          </a:r>
          <a:endParaRPr lang="en-US" dirty="0">
            <a:cs typeface="B Zar" pitchFamily="2" charset="-78"/>
          </a:endParaRPr>
        </a:p>
      </dgm:t>
    </dgm:pt>
    <dgm:pt modelId="{A5B32C0A-3B7A-43A2-88B6-BB2215365EDA}" type="parTrans" cxnId="{5EDBAE51-E0F2-48BB-90E6-DF12CFBE87A0}">
      <dgm:prSet/>
      <dgm:spPr/>
      <dgm:t>
        <a:bodyPr/>
        <a:lstStyle/>
        <a:p>
          <a:endParaRPr lang="en-US">
            <a:cs typeface="B Zar" pitchFamily="2" charset="-78"/>
          </a:endParaRPr>
        </a:p>
      </dgm:t>
    </dgm:pt>
    <dgm:pt modelId="{A903DD65-9BF5-4F60-81C4-F099133C43F4}" type="sibTrans" cxnId="{5EDBAE51-E0F2-48BB-90E6-DF12CFBE87A0}">
      <dgm:prSet/>
      <dgm:spPr/>
      <dgm:t>
        <a:bodyPr/>
        <a:lstStyle/>
        <a:p>
          <a:endParaRPr lang="en-US">
            <a:cs typeface="B Zar" pitchFamily="2" charset="-78"/>
          </a:endParaRPr>
        </a:p>
      </dgm:t>
    </dgm:pt>
    <dgm:pt modelId="{FDE44845-8E7D-48FF-B862-CCF4C2AE2C3E}" type="pres">
      <dgm:prSet presAssocID="{A6AB539F-0123-4C04-B193-AADE536A3DC7}" presName="linear" presStyleCnt="0">
        <dgm:presLayoutVars>
          <dgm:dir/>
          <dgm:animLvl val="lvl"/>
          <dgm:resizeHandles val="exact"/>
        </dgm:presLayoutVars>
      </dgm:prSet>
      <dgm:spPr/>
      <dgm:t>
        <a:bodyPr/>
        <a:lstStyle/>
        <a:p>
          <a:endParaRPr lang="en-US"/>
        </a:p>
      </dgm:t>
    </dgm:pt>
    <dgm:pt modelId="{2B15342B-4CB3-4933-806E-0C07898ACE11}" type="pres">
      <dgm:prSet presAssocID="{56A516ED-93AF-4615-B39E-45069B4A7290}" presName="parentLin" presStyleCnt="0"/>
      <dgm:spPr/>
    </dgm:pt>
    <dgm:pt modelId="{2E7C2CC0-7F3B-45D4-AEB1-9F846BE10032}" type="pres">
      <dgm:prSet presAssocID="{56A516ED-93AF-4615-B39E-45069B4A7290}" presName="parentLeftMargin" presStyleLbl="node1" presStyleIdx="0" presStyleCnt="3"/>
      <dgm:spPr/>
      <dgm:t>
        <a:bodyPr/>
        <a:lstStyle/>
        <a:p>
          <a:endParaRPr lang="en-US"/>
        </a:p>
      </dgm:t>
    </dgm:pt>
    <dgm:pt modelId="{A85E8DE7-2734-4B51-94FA-8B7A3ED8C6B4}" type="pres">
      <dgm:prSet presAssocID="{56A516ED-93AF-4615-B39E-45069B4A7290}" presName="parentText" presStyleLbl="node1" presStyleIdx="0" presStyleCnt="3">
        <dgm:presLayoutVars>
          <dgm:chMax val="0"/>
          <dgm:bulletEnabled val="1"/>
        </dgm:presLayoutVars>
      </dgm:prSet>
      <dgm:spPr/>
      <dgm:t>
        <a:bodyPr/>
        <a:lstStyle/>
        <a:p>
          <a:endParaRPr lang="en-US"/>
        </a:p>
      </dgm:t>
    </dgm:pt>
    <dgm:pt modelId="{639FDC90-820E-4C74-A233-1A220867B993}" type="pres">
      <dgm:prSet presAssocID="{56A516ED-93AF-4615-B39E-45069B4A7290}" presName="negativeSpace" presStyleCnt="0"/>
      <dgm:spPr/>
    </dgm:pt>
    <dgm:pt modelId="{D6515B78-1355-43E1-9983-01E3509430A2}" type="pres">
      <dgm:prSet presAssocID="{56A516ED-93AF-4615-B39E-45069B4A7290}" presName="childText" presStyleLbl="conFgAcc1" presStyleIdx="0" presStyleCnt="3">
        <dgm:presLayoutVars>
          <dgm:bulletEnabled val="1"/>
        </dgm:presLayoutVars>
      </dgm:prSet>
      <dgm:spPr/>
      <dgm:t>
        <a:bodyPr/>
        <a:lstStyle/>
        <a:p>
          <a:endParaRPr lang="en-US"/>
        </a:p>
      </dgm:t>
    </dgm:pt>
    <dgm:pt modelId="{F39CDF8F-1CE8-4D21-91A3-67A21D442BC8}" type="pres">
      <dgm:prSet presAssocID="{65444D9B-D625-41E1-B336-2E2D39CF098E}" presName="spaceBetweenRectangles" presStyleCnt="0"/>
      <dgm:spPr/>
    </dgm:pt>
    <dgm:pt modelId="{CA2A9EF0-C511-41ED-953E-B9D8AE8FD072}" type="pres">
      <dgm:prSet presAssocID="{1A61E2B6-7D41-4A1D-AF37-7AD477D63898}" presName="parentLin" presStyleCnt="0"/>
      <dgm:spPr/>
    </dgm:pt>
    <dgm:pt modelId="{8CB74B2B-E66E-4D00-BC3C-0A27B3298CF0}" type="pres">
      <dgm:prSet presAssocID="{1A61E2B6-7D41-4A1D-AF37-7AD477D63898}" presName="parentLeftMargin" presStyleLbl="node1" presStyleIdx="0" presStyleCnt="3"/>
      <dgm:spPr/>
      <dgm:t>
        <a:bodyPr/>
        <a:lstStyle/>
        <a:p>
          <a:endParaRPr lang="en-US"/>
        </a:p>
      </dgm:t>
    </dgm:pt>
    <dgm:pt modelId="{A21B54FE-1259-4431-8213-8EE186667BC9}" type="pres">
      <dgm:prSet presAssocID="{1A61E2B6-7D41-4A1D-AF37-7AD477D63898}" presName="parentText" presStyleLbl="node1" presStyleIdx="1" presStyleCnt="3">
        <dgm:presLayoutVars>
          <dgm:chMax val="0"/>
          <dgm:bulletEnabled val="1"/>
        </dgm:presLayoutVars>
      </dgm:prSet>
      <dgm:spPr/>
      <dgm:t>
        <a:bodyPr/>
        <a:lstStyle/>
        <a:p>
          <a:endParaRPr lang="en-US"/>
        </a:p>
      </dgm:t>
    </dgm:pt>
    <dgm:pt modelId="{39307CE6-7D4D-4183-9150-52DFB3ABC7C9}" type="pres">
      <dgm:prSet presAssocID="{1A61E2B6-7D41-4A1D-AF37-7AD477D63898}" presName="negativeSpace" presStyleCnt="0"/>
      <dgm:spPr/>
    </dgm:pt>
    <dgm:pt modelId="{0C97355A-8A9D-427B-92E1-B5AF69C316DF}" type="pres">
      <dgm:prSet presAssocID="{1A61E2B6-7D41-4A1D-AF37-7AD477D63898}" presName="childText" presStyleLbl="conFgAcc1" presStyleIdx="1" presStyleCnt="3">
        <dgm:presLayoutVars>
          <dgm:bulletEnabled val="1"/>
        </dgm:presLayoutVars>
      </dgm:prSet>
      <dgm:spPr/>
      <dgm:t>
        <a:bodyPr/>
        <a:lstStyle/>
        <a:p>
          <a:endParaRPr lang="en-US"/>
        </a:p>
      </dgm:t>
    </dgm:pt>
    <dgm:pt modelId="{AE46D631-912A-4419-9E08-55D49921CF2B}" type="pres">
      <dgm:prSet presAssocID="{BB9CCE6C-F371-4DF7-9730-4A2CB90BDD35}" presName="spaceBetweenRectangles" presStyleCnt="0"/>
      <dgm:spPr/>
    </dgm:pt>
    <dgm:pt modelId="{0A6B193C-2A0F-417A-A3FA-5C6BF8BE08F7}" type="pres">
      <dgm:prSet presAssocID="{9C8FE54D-7DAA-43C1-9D50-48E68C761C84}" presName="parentLin" presStyleCnt="0"/>
      <dgm:spPr/>
    </dgm:pt>
    <dgm:pt modelId="{26ED1125-7399-44AC-B810-BB36E6AD447E}" type="pres">
      <dgm:prSet presAssocID="{9C8FE54D-7DAA-43C1-9D50-48E68C761C84}" presName="parentLeftMargin" presStyleLbl="node1" presStyleIdx="1" presStyleCnt="3"/>
      <dgm:spPr/>
      <dgm:t>
        <a:bodyPr/>
        <a:lstStyle/>
        <a:p>
          <a:endParaRPr lang="en-US"/>
        </a:p>
      </dgm:t>
    </dgm:pt>
    <dgm:pt modelId="{1E3A41C5-0D47-4982-A7F6-C0175856B9AE}" type="pres">
      <dgm:prSet presAssocID="{9C8FE54D-7DAA-43C1-9D50-48E68C761C84}" presName="parentText" presStyleLbl="node1" presStyleIdx="2" presStyleCnt="3">
        <dgm:presLayoutVars>
          <dgm:chMax val="0"/>
          <dgm:bulletEnabled val="1"/>
        </dgm:presLayoutVars>
      </dgm:prSet>
      <dgm:spPr/>
      <dgm:t>
        <a:bodyPr/>
        <a:lstStyle/>
        <a:p>
          <a:endParaRPr lang="en-US"/>
        </a:p>
      </dgm:t>
    </dgm:pt>
    <dgm:pt modelId="{AB4ABE95-8828-471D-8B2A-B28A428709CC}" type="pres">
      <dgm:prSet presAssocID="{9C8FE54D-7DAA-43C1-9D50-48E68C761C84}" presName="negativeSpace" presStyleCnt="0"/>
      <dgm:spPr/>
    </dgm:pt>
    <dgm:pt modelId="{AC1ABAEC-AFC8-49F2-9503-FCF13D907C59}" type="pres">
      <dgm:prSet presAssocID="{9C8FE54D-7DAA-43C1-9D50-48E68C761C84}" presName="childText" presStyleLbl="conFgAcc1" presStyleIdx="2" presStyleCnt="3">
        <dgm:presLayoutVars>
          <dgm:bulletEnabled val="1"/>
        </dgm:presLayoutVars>
      </dgm:prSet>
      <dgm:spPr/>
      <dgm:t>
        <a:bodyPr/>
        <a:lstStyle/>
        <a:p>
          <a:endParaRPr lang="en-US"/>
        </a:p>
      </dgm:t>
    </dgm:pt>
  </dgm:ptLst>
  <dgm:cxnLst>
    <dgm:cxn modelId="{96263C06-D7C6-4FD5-8F73-237F80969595}" type="presOf" srcId="{1E8B8CC9-DCBE-4DE6-9DFF-DA7245BD5D82}" destId="{0C97355A-8A9D-427B-92E1-B5AF69C316DF}" srcOrd="0" destOrd="0" presId="urn:microsoft.com/office/officeart/2005/8/layout/list1"/>
    <dgm:cxn modelId="{10190B7F-4996-48C5-AB5D-08E4850DC9C6}" type="presOf" srcId="{56A516ED-93AF-4615-B39E-45069B4A7290}" destId="{2E7C2CC0-7F3B-45D4-AEB1-9F846BE10032}" srcOrd="0" destOrd="0" presId="urn:microsoft.com/office/officeart/2005/8/layout/list1"/>
    <dgm:cxn modelId="{5E9D0986-9009-4E9B-914A-C653F01E5988}" type="presOf" srcId="{1A61E2B6-7D41-4A1D-AF37-7AD477D63898}" destId="{A21B54FE-1259-4431-8213-8EE186667BC9}" srcOrd="1" destOrd="0" presId="urn:microsoft.com/office/officeart/2005/8/layout/list1"/>
    <dgm:cxn modelId="{A48E1519-190A-4AA8-809A-F8B2C7AC12D1}" type="presOf" srcId="{56A516ED-93AF-4615-B39E-45069B4A7290}" destId="{A85E8DE7-2734-4B51-94FA-8B7A3ED8C6B4}" srcOrd="1" destOrd="0" presId="urn:microsoft.com/office/officeart/2005/8/layout/list1"/>
    <dgm:cxn modelId="{188C406F-3C03-4638-AF2D-0D38B251A551}" type="presOf" srcId="{9C8FE54D-7DAA-43C1-9D50-48E68C761C84}" destId="{1E3A41C5-0D47-4982-A7F6-C0175856B9AE}" srcOrd="1" destOrd="0" presId="urn:microsoft.com/office/officeart/2005/8/layout/list1"/>
    <dgm:cxn modelId="{CC909EC8-9FE8-4597-B360-359F4738C211}" srcId="{1A61E2B6-7D41-4A1D-AF37-7AD477D63898}" destId="{4B198AA0-1161-4AEB-96B2-19B64A650E57}" srcOrd="1" destOrd="0" parTransId="{3D464D39-7519-4B95-880F-8746DC3D7719}" sibTransId="{CF1F90F5-579F-444E-A5BF-F46DA28A9AF5}"/>
    <dgm:cxn modelId="{5EDBAE51-E0F2-48BB-90E6-DF12CFBE87A0}" srcId="{9C8FE54D-7DAA-43C1-9D50-48E68C761C84}" destId="{FB43FD8D-7928-4236-9063-C789BFAD763D}" srcOrd="1" destOrd="0" parTransId="{A5B32C0A-3B7A-43A2-88B6-BB2215365EDA}" sibTransId="{A903DD65-9BF5-4F60-81C4-F099133C43F4}"/>
    <dgm:cxn modelId="{BD5D0ED8-A393-4FCF-9765-0C3024C65425}" type="presOf" srcId="{1A61E2B6-7D41-4A1D-AF37-7AD477D63898}" destId="{8CB74B2B-E66E-4D00-BC3C-0A27B3298CF0}" srcOrd="0" destOrd="0" presId="urn:microsoft.com/office/officeart/2005/8/layout/list1"/>
    <dgm:cxn modelId="{4CAC5FF6-FE73-48F1-A70B-C776C0FDD828}" srcId="{56A516ED-93AF-4615-B39E-45069B4A7290}" destId="{F983E663-5BCC-474B-BE73-7B913CF22C6C}" srcOrd="1" destOrd="0" parTransId="{833E085D-DA44-4EBC-BD60-F12BCE423A73}" sibTransId="{4908190B-FE5C-49DB-B61D-4EE206224AE8}"/>
    <dgm:cxn modelId="{6F9B586E-77EF-4B76-B033-D58A020527F6}" type="presOf" srcId="{4B198AA0-1161-4AEB-96B2-19B64A650E57}" destId="{0C97355A-8A9D-427B-92E1-B5AF69C316DF}" srcOrd="0" destOrd="1" presId="urn:microsoft.com/office/officeart/2005/8/layout/list1"/>
    <dgm:cxn modelId="{58C7C549-5B16-4B7B-BC5B-D44BC4D0EE5A}" srcId="{A6AB539F-0123-4C04-B193-AADE536A3DC7}" destId="{9C8FE54D-7DAA-43C1-9D50-48E68C761C84}" srcOrd="2" destOrd="0" parTransId="{461B8E9A-250C-4CAB-9F92-EA9F5238132E}" sibTransId="{CE069030-0860-4170-B20B-6D4700F87254}"/>
    <dgm:cxn modelId="{B70A494F-5BB7-4B60-B17D-E13D14FF5D90}" srcId="{9C8FE54D-7DAA-43C1-9D50-48E68C761C84}" destId="{0B582336-7A26-401B-A5E3-244A663A978B}" srcOrd="0" destOrd="0" parTransId="{CCBC5AF0-7B81-4461-AE11-ECF0F29ABD8D}" sibTransId="{A5A7E03C-352B-445A-88BE-3BB44EF39312}"/>
    <dgm:cxn modelId="{44E56C58-0F91-4807-8B6B-6A14C7CBB84C}" srcId="{56A516ED-93AF-4615-B39E-45069B4A7290}" destId="{1AF09CFB-938A-4DA1-A6E4-C9FAFF9EB7A1}" srcOrd="0" destOrd="0" parTransId="{E4CF1C5D-842B-46FD-81A2-19C2CF250CAB}" sibTransId="{FF404ACD-8451-423D-834F-32520144A79F}"/>
    <dgm:cxn modelId="{DF8C9F36-268D-4662-84FB-B996B15142EF}" type="presOf" srcId="{F983E663-5BCC-474B-BE73-7B913CF22C6C}" destId="{D6515B78-1355-43E1-9983-01E3509430A2}" srcOrd="0" destOrd="1" presId="urn:microsoft.com/office/officeart/2005/8/layout/list1"/>
    <dgm:cxn modelId="{BFC745C9-82C9-4A04-8AFA-4A8C2B07D17B}" srcId="{A6AB539F-0123-4C04-B193-AADE536A3DC7}" destId="{56A516ED-93AF-4615-B39E-45069B4A7290}" srcOrd="0" destOrd="0" parTransId="{704EA0DF-FF06-446D-B929-F37F6406D359}" sibTransId="{65444D9B-D625-41E1-B336-2E2D39CF098E}"/>
    <dgm:cxn modelId="{C741B22B-232F-4225-94E7-5400818A273C}" type="presOf" srcId="{9C8FE54D-7DAA-43C1-9D50-48E68C761C84}" destId="{26ED1125-7399-44AC-B810-BB36E6AD447E}" srcOrd="0" destOrd="0" presId="urn:microsoft.com/office/officeart/2005/8/layout/list1"/>
    <dgm:cxn modelId="{22D2C935-9713-4CA2-8B40-2DFE47200714}" type="presOf" srcId="{FB43FD8D-7928-4236-9063-C789BFAD763D}" destId="{AC1ABAEC-AFC8-49F2-9503-FCF13D907C59}" srcOrd="0" destOrd="1" presId="urn:microsoft.com/office/officeart/2005/8/layout/list1"/>
    <dgm:cxn modelId="{C7590C2F-ECF8-4EBD-B7D0-7EE01BB97071}" type="presOf" srcId="{0B582336-7A26-401B-A5E3-244A663A978B}" destId="{AC1ABAEC-AFC8-49F2-9503-FCF13D907C59}" srcOrd="0" destOrd="0" presId="urn:microsoft.com/office/officeart/2005/8/layout/list1"/>
    <dgm:cxn modelId="{BE82307A-D18D-4B64-8C68-479B1637E833}" srcId="{1A61E2B6-7D41-4A1D-AF37-7AD477D63898}" destId="{1E8B8CC9-DCBE-4DE6-9DFF-DA7245BD5D82}" srcOrd="0" destOrd="0" parTransId="{8EA2655A-2B81-44E7-A43F-6EB7C41F5AC1}" sibTransId="{0EBF5D39-FD57-45EB-A951-1518D79DCA78}"/>
    <dgm:cxn modelId="{76D0265F-B82E-4FB2-AB54-DF706CC47ED8}" type="presOf" srcId="{A6AB539F-0123-4C04-B193-AADE536A3DC7}" destId="{FDE44845-8E7D-48FF-B862-CCF4C2AE2C3E}" srcOrd="0" destOrd="0" presId="urn:microsoft.com/office/officeart/2005/8/layout/list1"/>
    <dgm:cxn modelId="{1A706C87-74FB-4F83-A6BC-DA321FAE540E}" srcId="{A6AB539F-0123-4C04-B193-AADE536A3DC7}" destId="{1A61E2B6-7D41-4A1D-AF37-7AD477D63898}" srcOrd="1" destOrd="0" parTransId="{17CFB570-9F05-4797-AA0C-C628DBC47645}" sibTransId="{BB9CCE6C-F371-4DF7-9730-4A2CB90BDD35}"/>
    <dgm:cxn modelId="{D09F7846-46FD-4ACD-8622-76EC672F9C73}" type="presOf" srcId="{1AF09CFB-938A-4DA1-A6E4-C9FAFF9EB7A1}" destId="{D6515B78-1355-43E1-9983-01E3509430A2}" srcOrd="0" destOrd="0" presId="urn:microsoft.com/office/officeart/2005/8/layout/list1"/>
    <dgm:cxn modelId="{7F6CBB91-3696-4B70-B92F-5466B9A43DAB}" type="presParOf" srcId="{FDE44845-8E7D-48FF-B862-CCF4C2AE2C3E}" destId="{2B15342B-4CB3-4933-806E-0C07898ACE11}" srcOrd="0" destOrd="0" presId="urn:microsoft.com/office/officeart/2005/8/layout/list1"/>
    <dgm:cxn modelId="{9C13DDBB-0503-4ED3-AD8E-BE04A4481E90}" type="presParOf" srcId="{2B15342B-4CB3-4933-806E-0C07898ACE11}" destId="{2E7C2CC0-7F3B-45D4-AEB1-9F846BE10032}" srcOrd="0" destOrd="0" presId="urn:microsoft.com/office/officeart/2005/8/layout/list1"/>
    <dgm:cxn modelId="{8CC2DF2D-0458-43E0-8761-69E566BD0200}" type="presParOf" srcId="{2B15342B-4CB3-4933-806E-0C07898ACE11}" destId="{A85E8DE7-2734-4B51-94FA-8B7A3ED8C6B4}" srcOrd="1" destOrd="0" presId="urn:microsoft.com/office/officeart/2005/8/layout/list1"/>
    <dgm:cxn modelId="{C542CBC3-99C3-4674-AAE4-2D9EAF037C33}" type="presParOf" srcId="{FDE44845-8E7D-48FF-B862-CCF4C2AE2C3E}" destId="{639FDC90-820E-4C74-A233-1A220867B993}" srcOrd="1" destOrd="0" presId="urn:microsoft.com/office/officeart/2005/8/layout/list1"/>
    <dgm:cxn modelId="{8AB9E624-9A8E-4D83-BCEE-7AB925C2915F}" type="presParOf" srcId="{FDE44845-8E7D-48FF-B862-CCF4C2AE2C3E}" destId="{D6515B78-1355-43E1-9983-01E3509430A2}" srcOrd="2" destOrd="0" presId="urn:microsoft.com/office/officeart/2005/8/layout/list1"/>
    <dgm:cxn modelId="{4BE51E0F-7783-478A-B4F6-2A2AFDF9EBF3}" type="presParOf" srcId="{FDE44845-8E7D-48FF-B862-CCF4C2AE2C3E}" destId="{F39CDF8F-1CE8-4D21-91A3-67A21D442BC8}" srcOrd="3" destOrd="0" presId="urn:microsoft.com/office/officeart/2005/8/layout/list1"/>
    <dgm:cxn modelId="{84A1FBA6-D249-4456-B596-90DAC186BC36}" type="presParOf" srcId="{FDE44845-8E7D-48FF-B862-CCF4C2AE2C3E}" destId="{CA2A9EF0-C511-41ED-953E-B9D8AE8FD072}" srcOrd="4" destOrd="0" presId="urn:microsoft.com/office/officeart/2005/8/layout/list1"/>
    <dgm:cxn modelId="{76215F21-4879-4618-976F-07E9F6562617}" type="presParOf" srcId="{CA2A9EF0-C511-41ED-953E-B9D8AE8FD072}" destId="{8CB74B2B-E66E-4D00-BC3C-0A27B3298CF0}" srcOrd="0" destOrd="0" presId="urn:microsoft.com/office/officeart/2005/8/layout/list1"/>
    <dgm:cxn modelId="{4FFB5FC6-A83D-436E-862F-F333BEE3DC49}" type="presParOf" srcId="{CA2A9EF0-C511-41ED-953E-B9D8AE8FD072}" destId="{A21B54FE-1259-4431-8213-8EE186667BC9}" srcOrd="1" destOrd="0" presId="urn:microsoft.com/office/officeart/2005/8/layout/list1"/>
    <dgm:cxn modelId="{1D5733AB-E920-4C1C-8ADC-4994DD298621}" type="presParOf" srcId="{FDE44845-8E7D-48FF-B862-CCF4C2AE2C3E}" destId="{39307CE6-7D4D-4183-9150-52DFB3ABC7C9}" srcOrd="5" destOrd="0" presId="urn:microsoft.com/office/officeart/2005/8/layout/list1"/>
    <dgm:cxn modelId="{18D89E83-C4EB-498B-BECC-E8A537D607BF}" type="presParOf" srcId="{FDE44845-8E7D-48FF-B862-CCF4C2AE2C3E}" destId="{0C97355A-8A9D-427B-92E1-B5AF69C316DF}" srcOrd="6" destOrd="0" presId="urn:microsoft.com/office/officeart/2005/8/layout/list1"/>
    <dgm:cxn modelId="{FB27861E-D35F-406A-AFCC-A514369E9C11}" type="presParOf" srcId="{FDE44845-8E7D-48FF-B862-CCF4C2AE2C3E}" destId="{AE46D631-912A-4419-9E08-55D49921CF2B}" srcOrd="7" destOrd="0" presId="urn:microsoft.com/office/officeart/2005/8/layout/list1"/>
    <dgm:cxn modelId="{307B30FC-A72D-43D6-8B50-D9ACCC155D3E}" type="presParOf" srcId="{FDE44845-8E7D-48FF-B862-CCF4C2AE2C3E}" destId="{0A6B193C-2A0F-417A-A3FA-5C6BF8BE08F7}" srcOrd="8" destOrd="0" presId="urn:microsoft.com/office/officeart/2005/8/layout/list1"/>
    <dgm:cxn modelId="{589D9033-6E86-4037-9449-FAE602C0F719}" type="presParOf" srcId="{0A6B193C-2A0F-417A-A3FA-5C6BF8BE08F7}" destId="{26ED1125-7399-44AC-B810-BB36E6AD447E}" srcOrd="0" destOrd="0" presId="urn:microsoft.com/office/officeart/2005/8/layout/list1"/>
    <dgm:cxn modelId="{7A48B230-A375-492E-AF2A-BEE10FAF8B38}" type="presParOf" srcId="{0A6B193C-2A0F-417A-A3FA-5C6BF8BE08F7}" destId="{1E3A41C5-0D47-4982-A7F6-C0175856B9AE}" srcOrd="1" destOrd="0" presId="urn:microsoft.com/office/officeart/2005/8/layout/list1"/>
    <dgm:cxn modelId="{FBA76F76-5E0E-495B-AE50-5E686BA2AE83}" type="presParOf" srcId="{FDE44845-8E7D-48FF-B862-CCF4C2AE2C3E}" destId="{AB4ABE95-8828-471D-8B2A-B28A428709CC}" srcOrd="9" destOrd="0" presId="urn:microsoft.com/office/officeart/2005/8/layout/list1"/>
    <dgm:cxn modelId="{F92C0D5B-41F7-44DB-A7FA-D93B8BD6EB1B}" type="presParOf" srcId="{FDE44845-8E7D-48FF-B862-CCF4C2AE2C3E}" destId="{AC1ABAEC-AFC8-49F2-9503-FCF13D907C59}"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37D86463-0C5D-4336-B8A5-D81DA9D9B124}" type="doc">
      <dgm:prSet loTypeId="urn:microsoft.com/office/officeart/2005/8/layout/list1" loCatId="list" qsTypeId="urn:microsoft.com/office/officeart/2005/8/quickstyle/3d1" qsCatId="3D" csTypeId="urn:microsoft.com/office/officeart/2005/8/colors/colorful1#2" csCatId="colorful" phldr="1"/>
      <dgm:spPr/>
      <dgm:t>
        <a:bodyPr/>
        <a:lstStyle/>
        <a:p>
          <a:endParaRPr lang="en-US"/>
        </a:p>
      </dgm:t>
    </dgm:pt>
    <dgm:pt modelId="{B6A0D652-7EC3-4B61-8363-C3BA17140A94}">
      <dgm:prSet/>
      <dgm:spPr/>
      <dgm:t>
        <a:bodyPr/>
        <a:lstStyle/>
        <a:p>
          <a:pPr algn="ctr" rtl="1"/>
          <a:r>
            <a:rPr lang="fa-IR" dirty="0" smtClean="0">
              <a:cs typeface="B Titr" pitchFamily="2" charset="-78"/>
            </a:rPr>
            <a:t>بازارهای املاک و مستغلات</a:t>
          </a:r>
          <a:endParaRPr lang="en-US" dirty="0">
            <a:cs typeface="B Titr" pitchFamily="2" charset="-78"/>
          </a:endParaRPr>
        </a:p>
      </dgm:t>
    </dgm:pt>
    <dgm:pt modelId="{5B29BDA5-212D-45DA-8C0C-0CD0525074D7}" type="parTrans" cxnId="{60690A52-6937-4946-B060-B47F7EDBC7AA}">
      <dgm:prSet/>
      <dgm:spPr/>
      <dgm:t>
        <a:bodyPr/>
        <a:lstStyle/>
        <a:p>
          <a:endParaRPr lang="en-US">
            <a:cs typeface="B Zar" pitchFamily="2" charset="-78"/>
          </a:endParaRPr>
        </a:p>
      </dgm:t>
    </dgm:pt>
    <dgm:pt modelId="{A8E25E1C-6238-49DC-AF77-6AE29008720D}" type="sibTrans" cxnId="{60690A52-6937-4946-B060-B47F7EDBC7AA}">
      <dgm:prSet/>
      <dgm:spPr/>
      <dgm:t>
        <a:bodyPr/>
        <a:lstStyle/>
        <a:p>
          <a:endParaRPr lang="en-US">
            <a:cs typeface="B Zar" pitchFamily="2" charset="-78"/>
          </a:endParaRPr>
        </a:p>
      </dgm:t>
    </dgm:pt>
    <dgm:pt modelId="{73AF8CAB-D810-49A3-AC57-A37D45E08BE7}">
      <dgm:prSet/>
      <dgm:spPr/>
      <dgm:t>
        <a:bodyPr/>
        <a:lstStyle/>
        <a:p>
          <a:pPr rtl="1"/>
          <a:r>
            <a:rPr lang="fa-IR" dirty="0" smtClean="0">
              <a:cs typeface="B Zar" pitchFamily="2" charset="-78"/>
            </a:rPr>
            <a:t>بازار اولیۀ رهن</a:t>
          </a:r>
          <a:endParaRPr lang="en-US" dirty="0">
            <a:cs typeface="B Zar" pitchFamily="2" charset="-78"/>
          </a:endParaRPr>
        </a:p>
      </dgm:t>
    </dgm:pt>
    <dgm:pt modelId="{D4399441-C30A-4EC7-A953-ABC8EC6DCCF7}" type="parTrans" cxnId="{5C463CD1-5DFC-47C5-827C-0EF830435DF4}">
      <dgm:prSet/>
      <dgm:spPr/>
      <dgm:t>
        <a:bodyPr/>
        <a:lstStyle/>
        <a:p>
          <a:endParaRPr lang="en-US">
            <a:cs typeface="B Zar" pitchFamily="2" charset="-78"/>
          </a:endParaRPr>
        </a:p>
      </dgm:t>
    </dgm:pt>
    <dgm:pt modelId="{2D057B07-4CB9-4D85-BF2F-26ED52238A15}" type="sibTrans" cxnId="{5C463CD1-5DFC-47C5-827C-0EF830435DF4}">
      <dgm:prSet/>
      <dgm:spPr/>
      <dgm:t>
        <a:bodyPr/>
        <a:lstStyle/>
        <a:p>
          <a:endParaRPr lang="en-US">
            <a:cs typeface="B Zar" pitchFamily="2" charset="-78"/>
          </a:endParaRPr>
        </a:p>
      </dgm:t>
    </dgm:pt>
    <dgm:pt modelId="{8A56A0A4-E04A-4841-876F-781726682F90}">
      <dgm:prSet/>
      <dgm:spPr/>
      <dgm:t>
        <a:bodyPr/>
        <a:lstStyle/>
        <a:p>
          <a:pPr rtl="1"/>
          <a:r>
            <a:rPr lang="fa-IR" dirty="0" smtClean="0">
              <a:cs typeface="B Zar" pitchFamily="2" charset="-78"/>
            </a:rPr>
            <a:t>بازار ثانویۀ رهن</a:t>
          </a:r>
          <a:endParaRPr lang="en-US" dirty="0">
            <a:cs typeface="B Zar" pitchFamily="2" charset="-78"/>
          </a:endParaRPr>
        </a:p>
      </dgm:t>
    </dgm:pt>
    <dgm:pt modelId="{216D6691-BBF3-4D02-8D72-B0FA74B9819A}" type="parTrans" cxnId="{DD71B4B5-7DD1-42FE-B578-BDE529BC530C}">
      <dgm:prSet/>
      <dgm:spPr/>
      <dgm:t>
        <a:bodyPr/>
        <a:lstStyle/>
        <a:p>
          <a:endParaRPr lang="en-US">
            <a:cs typeface="B Zar" pitchFamily="2" charset="-78"/>
          </a:endParaRPr>
        </a:p>
      </dgm:t>
    </dgm:pt>
    <dgm:pt modelId="{DF1369CB-1CFB-464C-822C-013AB47999AE}" type="sibTrans" cxnId="{DD71B4B5-7DD1-42FE-B578-BDE529BC530C}">
      <dgm:prSet/>
      <dgm:spPr/>
      <dgm:t>
        <a:bodyPr/>
        <a:lstStyle/>
        <a:p>
          <a:endParaRPr lang="en-US">
            <a:cs typeface="B Zar" pitchFamily="2" charset="-78"/>
          </a:endParaRPr>
        </a:p>
      </dgm:t>
    </dgm:pt>
    <dgm:pt modelId="{72D53F45-0453-4639-8648-63A4F49FBE23}">
      <dgm:prSet/>
      <dgm:spPr/>
      <dgm:t>
        <a:bodyPr/>
        <a:lstStyle/>
        <a:p>
          <a:pPr algn="ctr" rtl="1"/>
          <a:r>
            <a:rPr lang="fa-IR" dirty="0" smtClean="0">
              <a:cs typeface="B Titr" pitchFamily="2" charset="-78"/>
            </a:rPr>
            <a:t>نهادهای مالی فعال در بخش املاک و مستغلات</a:t>
          </a:r>
          <a:endParaRPr lang="en-US" dirty="0">
            <a:cs typeface="B Titr" pitchFamily="2" charset="-78"/>
          </a:endParaRPr>
        </a:p>
      </dgm:t>
    </dgm:pt>
    <dgm:pt modelId="{A610B5B5-6A68-4D80-A0E8-72615962BCCF}" type="parTrans" cxnId="{6E6868A3-42EF-480C-818D-E5A490C83A9B}">
      <dgm:prSet/>
      <dgm:spPr/>
      <dgm:t>
        <a:bodyPr/>
        <a:lstStyle/>
        <a:p>
          <a:endParaRPr lang="en-US">
            <a:cs typeface="B Zar" pitchFamily="2" charset="-78"/>
          </a:endParaRPr>
        </a:p>
      </dgm:t>
    </dgm:pt>
    <dgm:pt modelId="{0CC24D57-B230-435F-8B25-6A939FBE1CA1}" type="sibTrans" cxnId="{6E6868A3-42EF-480C-818D-E5A490C83A9B}">
      <dgm:prSet/>
      <dgm:spPr/>
      <dgm:t>
        <a:bodyPr/>
        <a:lstStyle/>
        <a:p>
          <a:endParaRPr lang="en-US">
            <a:cs typeface="B Zar" pitchFamily="2" charset="-78"/>
          </a:endParaRPr>
        </a:p>
      </dgm:t>
    </dgm:pt>
    <dgm:pt modelId="{61711F99-3BD2-4D49-8692-6CE8114F5DFA}">
      <dgm:prSet/>
      <dgm:spPr/>
      <dgm:t>
        <a:bodyPr/>
        <a:lstStyle/>
        <a:p>
          <a:pPr rtl="1"/>
          <a:r>
            <a:rPr lang="fa-IR" dirty="0" smtClean="0">
              <a:cs typeface="B Zar" pitchFamily="2" charset="-78"/>
            </a:rPr>
            <a:t>بانک‌های رهنی</a:t>
          </a:r>
          <a:endParaRPr lang="en-US" dirty="0">
            <a:cs typeface="B Zar" pitchFamily="2" charset="-78"/>
          </a:endParaRPr>
        </a:p>
      </dgm:t>
    </dgm:pt>
    <dgm:pt modelId="{E26DE6EA-BDBC-4A93-893D-5B58D8F21622}" type="parTrans" cxnId="{8A78E055-A88B-4701-98B5-4BA8266495A2}">
      <dgm:prSet/>
      <dgm:spPr/>
      <dgm:t>
        <a:bodyPr/>
        <a:lstStyle/>
        <a:p>
          <a:endParaRPr lang="en-US">
            <a:cs typeface="B Zar" pitchFamily="2" charset="-78"/>
          </a:endParaRPr>
        </a:p>
      </dgm:t>
    </dgm:pt>
    <dgm:pt modelId="{FA0822F4-6866-434F-B183-FCFBE90905B9}" type="sibTrans" cxnId="{8A78E055-A88B-4701-98B5-4BA8266495A2}">
      <dgm:prSet/>
      <dgm:spPr/>
      <dgm:t>
        <a:bodyPr/>
        <a:lstStyle/>
        <a:p>
          <a:endParaRPr lang="en-US">
            <a:cs typeface="B Zar" pitchFamily="2" charset="-78"/>
          </a:endParaRPr>
        </a:p>
      </dgm:t>
    </dgm:pt>
    <dgm:pt modelId="{961BB9E7-D679-47C7-B4E8-BFB5CC6BBF04}">
      <dgm:prSet/>
      <dgm:spPr/>
      <dgm:t>
        <a:bodyPr/>
        <a:lstStyle/>
        <a:p>
          <a:pPr rtl="1"/>
          <a:r>
            <a:rPr lang="fa-IR" dirty="0" smtClean="0">
              <a:cs typeface="B Zar" pitchFamily="2" charset="-78"/>
            </a:rPr>
            <a:t>مؤسسات پس‌انداز و وام</a:t>
          </a:r>
          <a:endParaRPr lang="en-US" dirty="0">
            <a:cs typeface="B Zar" pitchFamily="2" charset="-78"/>
          </a:endParaRPr>
        </a:p>
      </dgm:t>
    </dgm:pt>
    <dgm:pt modelId="{F8D22835-0101-40CF-ADCC-33796F599157}" type="parTrans" cxnId="{152EC756-B157-42DE-923B-0323FBF62EB4}">
      <dgm:prSet/>
      <dgm:spPr/>
      <dgm:t>
        <a:bodyPr/>
        <a:lstStyle/>
        <a:p>
          <a:endParaRPr lang="en-US">
            <a:cs typeface="B Zar" pitchFamily="2" charset="-78"/>
          </a:endParaRPr>
        </a:p>
      </dgm:t>
    </dgm:pt>
    <dgm:pt modelId="{1EB1AAAB-8F14-49B9-9847-05C138E0FB23}" type="sibTrans" cxnId="{152EC756-B157-42DE-923B-0323FBF62EB4}">
      <dgm:prSet/>
      <dgm:spPr/>
      <dgm:t>
        <a:bodyPr/>
        <a:lstStyle/>
        <a:p>
          <a:endParaRPr lang="en-US">
            <a:cs typeface="B Zar" pitchFamily="2" charset="-78"/>
          </a:endParaRPr>
        </a:p>
      </dgm:t>
    </dgm:pt>
    <dgm:pt modelId="{E4E944EF-7276-408C-8FF0-BA418805ABA8}">
      <dgm:prSet/>
      <dgm:spPr/>
      <dgm:t>
        <a:bodyPr/>
        <a:lstStyle/>
        <a:p>
          <a:pPr rtl="1"/>
          <a:r>
            <a:rPr lang="fa-IR" dirty="0" smtClean="0">
              <a:cs typeface="B Zar" pitchFamily="2" charset="-78"/>
            </a:rPr>
            <a:t>نهادهای رهنی وابسته به دولت</a:t>
          </a:r>
          <a:endParaRPr lang="en-US" dirty="0">
            <a:cs typeface="B Zar" pitchFamily="2" charset="-78"/>
          </a:endParaRPr>
        </a:p>
      </dgm:t>
    </dgm:pt>
    <dgm:pt modelId="{B2360B55-195F-4028-ABD2-86F0A937081A}" type="parTrans" cxnId="{46DE9F99-22B8-42D6-99CC-603F4CC18FC0}">
      <dgm:prSet/>
      <dgm:spPr/>
      <dgm:t>
        <a:bodyPr/>
        <a:lstStyle/>
        <a:p>
          <a:endParaRPr lang="en-US">
            <a:cs typeface="B Zar" pitchFamily="2" charset="-78"/>
          </a:endParaRPr>
        </a:p>
      </dgm:t>
    </dgm:pt>
    <dgm:pt modelId="{6A8BD459-B25A-476B-9792-DDC926F81AAF}" type="sibTrans" cxnId="{46DE9F99-22B8-42D6-99CC-603F4CC18FC0}">
      <dgm:prSet/>
      <dgm:spPr/>
      <dgm:t>
        <a:bodyPr/>
        <a:lstStyle/>
        <a:p>
          <a:endParaRPr lang="en-US">
            <a:cs typeface="B Zar" pitchFamily="2" charset="-78"/>
          </a:endParaRPr>
        </a:p>
      </dgm:t>
    </dgm:pt>
    <dgm:pt modelId="{E78D3490-302A-4D2C-A24B-BFAA18ABF85B}">
      <dgm:prSet/>
      <dgm:spPr/>
      <dgm:t>
        <a:bodyPr/>
        <a:lstStyle/>
        <a:p>
          <a:pPr algn="ctr" rtl="1"/>
          <a:r>
            <a:rPr lang="fa-IR" dirty="0" smtClean="0">
              <a:cs typeface="B Titr" pitchFamily="2" charset="-78"/>
            </a:rPr>
            <a:t>صندوق‌های سرمایه‌گذاری </a:t>
          </a:r>
          <a:endParaRPr lang="fa-IR" dirty="0">
            <a:cs typeface="B Titr" pitchFamily="2" charset="-78"/>
          </a:endParaRPr>
        </a:p>
      </dgm:t>
    </dgm:pt>
    <dgm:pt modelId="{CD4796CE-CEA5-4F08-9125-FD373E2153F0}" type="parTrans" cxnId="{70115E88-16CF-4DD1-98A9-B45278429128}">
      <dgm:prSet/>
      <dgm:spPr/>
      <dgm:t>
        <a:bodyPr/>
        <a:lstStyle/>
        <a:p>
          <a:endParaRPr lang="en-US">
            <a:cs typeface="B Zar" pitchFamily="2" charset="-78"/>
          </a:endParaRPr>
        </a:p>
      </dgm:t>
    </dgm:pt>
    <dgm:pt modelId="{2685BD87-97BA-4102-AAAD-4214D0E52D5F}" type="sibTrans" cxnId="{70115E88-16CF-4DD1-98A9-B45278429128}">
      <dgm:prSet/>
      <dgm:spPr/>
      <dgm:t>
        <a:bodyPr/>
        <a:lstStyle/>
        <a:p>
          <a:endParaRPr lang="en-US">
            <a:cs typeface="B Zar" pitchFamily="2" charset="-78"/>
          </a:endParaRPr>
        </a:p>
      </dgm:t>
    </dgm:pt>
    <dgm:pt modelId="{9D8ACC30-D57D-4550-926E-6513FE97CF49}">
      <dgm:prSet/>
      <dgm:spPr/>
      <dgm:t>
        <a:bodyPr/>
        <a:lstStyle/>
        <a:p>
          <a:pPr rtl="1"/>
          <a:r>
            <a:rPr lang="fa-IR" dirty="0" smtClean="0">
              <a:cs typeface="B Zar" pitchFamily="2" charset="-78"/>
            </a:rPr>
            <a:t>صندوق‌های سرمایه‌گذاری </a:t>
          </a:r>
          <a:r>
            <a:rPr lang="fa-IR" dirty="0" smtClean="0">
              <a:cs typeface="B Zar" pitchFamily="2" charset="-78"/>
            </a:rPr>
            <a:t>در </a:t>
          </a:r>
          <a:r>
            <a:rPr lang="fa-IR" dirty="0" smtClean="0">
              <a:cs typeface="B Zar" pitchFamily="2" charset="-78"/>
            </a:rPr>
            <a:t>مستغلات</a:t>
          </a:r>
          <a:endParaRPr lang="en-US" dirty="0">
            <a:cs typeface="B Zar" pitchFamily="2" charset="-78"/>
          </a:endParaRPr>
        </a:p>
      </dgm:t>
    </dgm:pt>
    <dgm:pt modelId="{7D97D244-C3E3-405D-93FD-FF7A0D4FC879}" type="parTrans" cxnId="{3EC5EA68-DB46-43DF-8B66-41182CFD5067}">
      <dgm:prSet/>
      <dgm:spPr/>
      <dgm:t>
        <a:bodyPr/>
        <a:lstStyle/>
        <a:p>
          <a:endParaRPr lang="en-US">
            <a:cs typeface="B Zar" pitchFamily="2" charset="-78"/>
          </a:endParaRPr>
        </a:p>
      </dgm:t>
    </dgm:pt>
    <dgm:pt modelId="{3F3AAA18-0EB7-4E47-9AAE-0882A6C142AA}" type="sibTrans" cxnId="{3EC5EA68-DB46-43DF-8B66-41182CFD5067}">
      <dgm:prSet/>
      <dgm:spPr/>
      <dgm:t>
        <a:bodyPr/>
        <a:lstStyle/>
        <a:p>
          <a:endParaRPr lang="en-US">
            <a:cs typeface="B Zar" pitchFamily="2" charset="-78"/>
          </a:endParaRPr>
        </a:p>
      </dgm:t>
    </dgm:pt>
    <dgm:pt modelId="{CD4623E0-111E-4C6E-B14D-FE139B9A248C}">
      <dgm:prSet/>
      <dgm:spPr/>
      <dgm:t>
        <a:bodyPr/>
        <a:lstStyle/>
        <a:p>
          <a:pPr rtl="1"/>
          <a:r>
            <a:rPr lang="fa-IR" dirty="0" smtClean="0">
              <a:cs typeface="B Zar" pitchFamily="2" charset="-78"/>
            </a:rPr>
            <a:t>صندوق‌های زمین و ساختمان</a:t>
          </a:r>
          <a:endParaRPr lang="en-US" dirty="0">
            <a:cs typeface="B Zar" pitchFamily="2" charset="-78"/>
          </a:endParaRPr>
        </a:p>
      </dgm:t>
    </dgm:pt>
    <dgm:pt modelId="{8E05BCE5-66AF-40E6-9714-AF9901E2C828}" type="parTrans" cxnId="{2D9444D6-BFB3-4219-8B51-C88E9EFDF560}">
      <dgm:prSet/>
      <dgm:spPr/>
      <dgm:t>
        <a:bodyPr/>
        <a:lstStyle/>
        <a:p>
          <a:endParaRPr lang="en-US">
            <a:cs typeface="B Zar" pitchFamily="2" charset="-78"/>
          </a:endParaRPr>
        </a:p>
      </dgm:t>
    </dgm:pt>
    <dgm:pt modelId="{99BF7AED-9710-4A4C-9FC6-2DA1DCC979AA}" type="sibTrans" cxnId="{2D9444D6-BFB3-4219-8B51-C88E9EFDF560}">
      <dgm:prSet/>
      <dgm:spPr/>
      <dgm:t>
        <a:bodyPr/>
        <a:lstStyle/>
        <a:p>
          <a:endParaRPr lang="en-US">
            <a:cs typeface="B Zar" pitchFamily="2" charset="-78"/>
          </a:endParaRPr>
        </a:p>
      </dgm:t>
    </dgm:pt>
    <dgm:pt modelId="{846D5901-7340-47D4-9B51-443F6FF8EC70}" type="pres">
      <dgm:prSet presAssocID="{37D86463-0C5D-4336-B8A5-D81DA9D9B124}" presName="linear" presStyleCnt="0">
        <dgm:presLayoutVars>
          <dgm:dir/>
          <dgm:animLvl val="lvl"/>
          <dgm:resizeHandles val="exact"/>
        </dgm:presLayoutVars>
      </dgm:prSet>
      <dgm:spPr/>
      <dgm:t>
        <a:bodyPr/>
        <a:lstStyle/>
        <a:p>
          <a:endParaRPr lang="en-US"/>
        </a:p>
      </dgm:t>
    </dgm:pt>
    <dgm:pt modelId="{43137B8D-812F-4052-B9F0-77C311D6BB27}" type="pres">
      <dgm:prSet presAssocID="{B6A0D652-7EC3-4B61-8363-C3BA17140A94}" presName="parentLin" presStyleCnt="0"/>
      <dgm:spPr/>
    </dgm:pt>
    <dgm:pt modelId="{ED6ABDFC-4772-43E0-8E32-3FEB411B7DE1}" type="pres">
      <dgm:prSet presAssocID="{B6A0D652-7EC3-4B61-8363-C3BA17140A94}" presName="parentLeftMargin" presStyleLbl="node1" presStyleIdx="0" presStyleCnt="3"/>
      <dgm:spPr/>
      <dgm:t>
        <a:bodyPr/>
        <a:lstStyle/>
        <a:p>
          <a:endParaRPr lang="en-US"/>
        </a:p>
      </dgm:t>
    </dgm:pt>
    <dgm:pt modelId="{19AEDAC8-3D29-44C1-8366-1302655ACD16}" type="pres">
      <dgm:prSet presAssocID="{B6A0D652-7EC3-4B61-8363-C3BA17140A94}" presName="parentText" presStyleLbl="node1" presStyleIdx="0" presStyleCnt="3">
        <dgm:presLayoutVars>
          <dgm:chMax val="0"/>
          <dgm:bulletEnabled val="1"/>
        </dgm:presLayoutVars>
      </dgm:prSet>
      <dgm:spPr/>
      <dgm:t>
        <a:bodyPr/>
        <a:lstStyle/>
        <a:p>
          <a:endParaRPr lang="en-US"/>
        </a:p>
      </dgm:t>
    </dgm:pt>
    <dgm:pt modelId="{3F2BFFF8-5418-4012-A739-36B70EA43E7C}" type="pres">
      <dgm:prSet presAssocID="{B6A0D652-7EC3-4B61-8363-C3BA17140A94}" presName="negativeSpace" presStyleCnt="0"/>
      <dgm:spPr/>
    </dgm:pt>
    <dgm:pt modelId="{5C20F724-AAEC-4982-9F0D-7EC6B17B0DDE}" type="pres">
      <dgm:prSet presAssocID="{B6A0D652-7EC3-4B61-8363-C3BA17140A94}" presName="childText" presStyleLbl="conFgAcc1" presStyleIdx="0" presStyleCnt="3">
        <dgm:presLayoutVars>
          <dgm:bulletEnabled val="1"/>
        </dgm:presLayoutVars>
      </dgm:prSet>
      <dgm:spPr/>
      <dgm:t>
        <a:bodyPr/>
        <a:lstStyle/>
        <a:p>
          <a:endParaRPr lang="en-US"/>
        </a:p>
      </dgm:t>
    </dgm:pt>
    <dgm:pt modelId="{D653933B-074B-43CA-B99D-905D14D306F5}" type="pres">
      <dgm:prSet presAssocID="{A8E25E1C-6238-49DC-AF77-6AE29008720D}" presName="spaceBetweenRectangles" presStyleCnt="0"/>
      <dgm:spPr/>
    </dgm:pt>
    <dgm:pt modelId="{69CD005F-AE7B-49AC-A8A0-263850DFC66C}" type="pres">
      <dgm:prSet presAssocID="{72D53F45-0453-4639-8648-63A4F49FBE23}" presName="parentLin" presStyleCnt="0"/>
      <dgm:spPr/>
    </dgm:pt>
    <dgm:pt modelId="{CE1A212C-14EF-489B-9519-A1AD9487B37F}" type="pres">
      <dgm:prSet presAssocID="{72D53F45-0453-4639-8648-63A4F49FBE23}" presName="parentLeftMargin" presStyleLbl="node1" presStyleIdx="0" presStyleCnt="3"/>
      <dgm:spPr/>
      <dgm:t>
        <a:bodyPr/>
        <a:lstStyle/>
        <a:p>
          <a:endParaRPr lang="en-US"/>
        </a:p>
      </dgm:t>
    </dgm:pt>
    <dgm:pt modelId="{D5AB7999-4CA1-4DD0-B576-44329BE370DA}" type="pres">
      <dgm:prSet presAssocID="{72D53F45-0453-4639-8648-63A4F49FBE23}" presName="parentText" presStyleLbl="node1" presStyleIdx="1" presStyleCnt="3">
        <dgm:presLayoutVars>
          <dgm:chMax val="0"/>
          <dgm:bulletEnabled val="1"/>
        </dgm:presLayoutVars>
      </dgm:prSet>
      <dgm:spPr/>
      <dgm:t>
        <a:bodyPr/>
        <a:lstStyle/>
        <a:p>
          <a:endParaRPr lang="en-US"/>
        </a:p>
      </dgm:t>
    </dgm:pt>
    <dgm:pt modelId="{68D0EC24-9CEC-45B9-9011-EB01A4108CF1}" type="pres">
      <dgm:prSet presAssocID="{72D53F45-0453-4639-8648-63A4F49FBE23}" presName="negativeSpace" presStyleCnt="0"/>
      <dgm:spPr/>
    </dgm:pt>
    <dgm:pt modelId="{401568D8-8B94-4A3B-A4B8-C0CC498AEA34}" type="pres">
      <dgm:prSet presAssocID="{72D53F45-0453-4639-8648-63A4F49FBE23}" presName="childText" presStyleLbl="conFgAcc1" presStyleIdx="1" presStyleCnt="3">
        <dgm:presLayoutVars>
          <dgm:bulletEnabled val="1"/>
        </dgm:presLayoutVars>
      </dgm:prSet>
      <dgm:spPr/>
      <dgm:t>
        <a:bodyPr/>
        <a:lstStyle/>
        <a:p>
          <a:endParaRPr lang="en-US"/>
        </a:p>
      </dgm:t>
    </dgm:pt>
    <dgm:pt modelId="{9322ABFA-0332-485D-B7BB-434CE16FACA2}" type="pres">
      <dgm:prSet presAssocID="{0CC24D57-B230-435F-8B25-6A939FBE1CA1}" presName="spaceBetweenRectangles" presStyleCnt="0"/>
      <dgm:spPr/>
    </dgm:pt>
    <dgm:pt modelId="{C9A5B8A4-BBD0-47B2-954C-C982E01BA49B}" type="pres">
      <dgm:prSet presAssocID="{E78D3490-302A-4D2C-A24B-BFAA18ABF85B}" presName="parentLin" presStyleCnt="0"/>
      <dgm:spPr/>
    </dgm:pt>
    <dgm:pt modelId="{9E6BBDED-32E8-45D2-B2AC-E28DEDDDD17F}" type="pres">
      <dgm:prSet presAssocID="{E78D3490-302A-4D2C-A24B-BFAA18ABF85B}" presName="parentLeftMargin" presStyleLbl="node1" presStyleIdx="1" presStyleCnt="3"/>
      <dgm:spPr/>
      <dgm:t>
        <a:bodyPr/>
        <a:lstStyle/>
        <a:p>
          <a:endParaRPr lang="en-US"/>
        </a:p>
      </dgm:t>
    </dgm:pt>
    <dgm:pt modelId="{89D5CACD-CD5C-4CBD-BDA3-409ED8B23F7F}" type="pres">
      <dgm:prSet presAssocID="{E78D3490-302A-4D2C-A24B-BFAA18ABF85B}" presName="parentText" presStyleLbl="node1" presStyleIdx="2" presStyleCnt="3">
        <dgm:presLayoutVars>
          <dgm:chMax val="0"/>
          <dgm:bulletEnabled val="1"/>
        </dgm:presLayoutVars>
      </dgm:prSet>
      <dgm:spPr/>
      <dgm:t>
        <a:bodyPr/>
        <a:lstStyle/>
        <a:p>
          <a:endParaRPr lang="en-US"/>
        </a:p>
      </dgm:t>
    </dgm:pt>
    <dgm:pt modelId="{FB709421-9819-45AF-9C5D-ACFC24BF2269}" type="pres">
      <dgm:prSet presAssocID="{E78D3490-302A-4D2C-A24B-BFAA18ABF85B}" presName="negativeSpace" presStyleCnt="0"/>
      <dgm:spPr/>
    </dgm:pt>
    <dgm:pt modelId="{15AC9BA8-A0AB-4DDA-BD32-F51DB14744A0}" type="pres">
      <dgm:prSet presAssocID="{E78D3490-302A-4D2C-A24B-BFAA18ABF85B}" presName="childText" presStyleLbl="conFgAcc1" presStyleIdx="2" presStyleCnt="3">
        <dgm:presLayoutVars>
          <dgm:bulletEnabled val="1"/>
        </dgm:presLayoutVars>
      </dgm:prSet>
      <dgm:spPr/>
      <dgm:t>
        <a:bodyPr/>
        <a:lstStyle/>
        <a:p>
          <a:endParaRPr lang="en-US"/>
        </a:p>
      </dgm:t>
    </dgm:pt>
  </dgm:ptLst>
  <dgm:cxnLst>
    <dgm:cxn modelId="{9BCAFE4D-34F5-4459-9B89-9090EE10890B}" type="presOf" srcId="{B6A0D652-7EC3-4B61-8363-C3BA17140A94}" destId="{ED6ABDFC-4772-43E0-8E32-3FEB411B7DE1}" srcOrd="0" destOrd="0" presId="urn:microsoft.com/office/officeart/2005/8/layout/list1"/>
    <dgm:cxn modelId="{60690A52-6937-4946-B060-B47F7EDBC7AA}" srcId="{37D86463-0C5D-4336-B8A5-D81DA9D9B124}" destId="{B6A0D652-7EC3-4B61-8363-C3BA17140A94}" srcOrd="0" destOrd="0" parTransId="{5B29BDA5-212D-45DA-8C0C-0CD0525074D7}" sibTransId="{A8E25E1C-6238-49DC-AF77-6AE29008720D}"/>
    <dgm:cxn modelId="{152EC756-B157-42DE-923B-0323FBF62EB4}" srcId="{72D53F45-0453-4639-8648-63A4F49FBE23}" destId="{961BB9E7-D679-47C7-B4E8-BFB5CC6BBF04}" srcOrd="1" destOrd="0" parTransId="{F8D22835-0101-40CF-ADCC-33796F599157}" sibTransId="{1EB1AAAB-8F14-49B9-9847-05C138E0FB23}"/>
    <dgm:cxn modelId="{DD71B4B5-7DD1-42FE-B578-BDE529BC530C}" srcId="{B6A0D652-7EC3-4B61-8363-C3BA17140A94}" destId="{8A56A0A4-E04A-4841-876F-781726682F90}" srcOrd="1" destOrd="0" parTransId="{216D6691-BBF3-4D02-8D72-B0FA74B9819A}" sibTransId="{DF1369CB-1CFB-464C-822C-013AB47999AE}"/>
    <dgm:cxn modelId="{83D405EC-4903-4DC0-BEAA-B2374227E305}" type="presOf" srcId="{72D53F45-0453-4639-8648-63A4F49FBE23}" destId="{D5AB7999-4CA1-4DD0-B576-44329BE370DA}" srcOrd="1" destOrd="0" presId="urn:microsoft.com/office/officeart/2005/8/layout/list1"/>
    <dgm:cxn modelId="{A7FA2399-8C87-4287-86FF-E024B20D5B27}" type="presOf" srcId="{73AF8CAB-D810-49A3-AC57-A37D45E08BE7}" destId="{5C20F724-AAEC-4982-9F0D-7EC6B17B0DDE}" srcOrd="0" destOrd="0" presId="urn:microsoft.com/office/officeart/2005/8/layout/list1"/>
    <dgm:cxn modelId="{8A78E055-A88B-4701-98B5-4BA8266495A2}" srcId="{72D53F45-0453-4639-8648-63A4F49FBE23}" destId="{61711F99-3BD2-4D49-8692-6CE8114F5DFA}" srcOrd="0" destOrd="0" parTransId="{E26DE6EA-BDBC-4A93-893D-5B58D8F21622}" sibTransId="{FA0822F4-6866-434F-B183-FCFBE90905B9}"/>
    <dgm:cxn modelId="{4D9B2A4E-72B8-4484-895F-984235FC7402}" type="presOf" srcId="{961BB9E7-D679-47C7-B4E8-BFB5CC6BBF04}" destId="{401568D8-8B94-4A3B-A4B8-C0CC498AEA34}" srcOrd="0" destOrd="1" presId="urn:microsoft.com/office/officeart/2005/8/layout/list1"/>
    <dgm:cxn modelId="{46DE9F99-22B8-42D6-99CC-603F4CC18FC0}" srcId="{72D53F45-0453-4639-8648-63A4F49FBE23}" destId="{E4E944EF-7276-408C-8FF0-BA418805ABA8}" srcOrd="2" destOrd="0" parTransId="{B2360B55-195F-4028-ABD2-86F0A937081A}" sibTransId="{6A8BD459-B25A-476B-9792-DDC926F81AAF}"/>
    <dgm:cxn modelId="{3EC5EA68-DB46-43DF-8B66-41182CFD5067}" srcId="{E78D3490-302A-4D2C-A24B-BFAA18ABF85B}" destId="{9D8ACC30-D57D-4550-926E-6513FE97CF49}" srcOrd="0" destOrd="0" parTransId="{7D97D244-C3E3-405D-93FD-FF7A0D4FC879}" sibTransId="{3F3AAA18-0EB7-4E47-9AAE-0882A6C142AA}"/>
    <dgm:cxn modelId="{9F69EB74-DCC9-462F-A9C2-C5BA16FDF683}" type="presOf" srcId="{CD4623E0-111E-4C6E-B14D-FE139B9A248C}" destId="{15AC9BA8-A0AB-4DDA-BD32-F51DB14744A0}" srcOrd="0" destOrd="1" presId="urn:microsoft.com/office/officeart/2005/8/layout/list1"/>
    <dgm:cxn modelId="{2D9444D6-BFB3-4219-8B51-C88E9EFDF560}" srcId="{E78D3490-302A-4D2C-A24B-BFAA18ABF85B}" destId="{CD4623E0-111E-4C6E-B14D-FE139B9A248C}" srcOrd="1" destOrd="0" parTransId="{8E05BCE5-66AF-40E6-9714-AF9901E2C828}" sibTransId="{99BF7AED-9710-4A4C-9FC6-2DA1DCC979AA}"/>
    <dgm:cxn modelId="{5C463CD1-5DFC-47C5-827C-0EF830435DF4}" srcId="{B6A0D652-7EC3-4B61-8363-C3BA17140A94}" destId="{73AF8CAB-D810-49A3-AC57-A37D45E08BE7}" srcOrd="0" destOrd="0" parTransId="{D4399441-C30A-4EC7-A953-ABC8EC6DCCF7}" sibTransId="{2D057B07-4CB9-4D85-BF2F-26ED52238A15}"/>
    <dgm:cxn modelId="{E7FAFF0B-BB26-4A64-AF6E-BC8AFAD4180F}" type="presOf" srcId="{72D53F45-0453-4639-8648-63A4F49FBE23}" destId="{CE1A212C-14EF-489B-9519-A1AD9487B37F}" srcOrd="0" destOrd="0" presId="urn:microsoft.com/office/officeart/2005/8/layout/list1"/>
    <dgm:cxn modelId="{70115E88-16CF-4DD1-98A9-B45278429128}" srcId="{37D86463-0C5D-4336-B8A5-D81DA9D9B124}" destId="{E78D3490-302A-4D2C-A24B-BFAA18ABF85B}" srcOrd="2" destOrd="0" parTransId="{CD4796CE-CEA5-4F08-9125-FD373E2153F0}" sibTransId="{2685BD87-97BA-4102-AAAD-4214D0E52D5F}"/>
    <dgm:cxn modelId="{5ED2F803-2DF2-41BF-B969-FE88F31C6E8A}" type="presOf" srcId="{E78D3490-302A-4D2C-A24B-BFAA18ABF85B}" destId="{89D5CACD-CD5C-4CBD-BDA3-409ED8B23F7F}" srcOrd="1" destOrd="0" presId="urn:microsoft.com/office/officeart/2005/8/layout/list1"/>
    <dgm:cxn modelId="{504A4EEF-6538-45D7-811C-964CBFA3EBAC}" type="presOf" srcId="{8A56A0A4-E04A-4841-876F-781726682F90}" destId="{5C20F724-AAEC-4982-9F0D-7EC6B17B0DDE}" srcOrd="0" destOrd="1" presId="urn:microsoft.com/office/officeart/2005/8/layout/list1"/>
    <dgm:cxn modelId="{A79D1BF4-69D1-4295-9734-CFAF3B0ECDB5}" type="presOf" srcId="{9D8ACC30-D57D-4550-926E-6513FE97CF49}" destId="{15AC9BA8-A0AB-4DDA-BD32-F51DB14744A0}" srcOrd="0" destOrd="0" presId="urn:microsoft.com/office/officeart/2005/8/layout/list1"/>
    <dgm:cxn modelId="{9F2F0A6B-6C02-4C0C-B0FD-E63ADF91919B}" type="presOf" srcId="{E4E944EF-7276-408C-8FF0-BA418805ABA8}" destId="{401568D8-8B94-4A3B-A4B8-C0CC498AEA34}" srcOrd="0" destOrd="2" presId="urn:microsoft.com/office/officeart/2005/8/layout/list1"/>
    <dgm:cxn modelId="{672B8774-396C-4A0A-B9F8-780D152E7C0E}" type="presOf" srcId="{B6A0D652-7EC3-4B61-8363-C3BA17140A94}" destId="{19AEDAC8-3D29-44C1-8366-1302655ACD16}" srcOrd="1" destOrd="0" presId="urn:microsoft.com/office/officeart/2005/8/layout/list1"/>
    <dgm:cxn modelId="{F4C069C2-405D-4088-B887-77B1C4110EE4}" type="presOf" srcId="{E78D3490-302A-4D2C-A24B-BFAA18ABF85B}" destId="{9E6BBDED-32E8-45D2-B2AC-E28DEDDDD17F}" srcOrd="0" destOrd="0" presId="urn:microsoft.com/office/officeart/2005/8/layout/list1"/>
    <dgm:cxn modelId="{6471FD92-48E3-48FB-8956-6E401CCE4CB8}" type="presOf" srcId="{37D86463-0C5D-4336-B8A5-D81DA9D9B124}" destId="{846D5901-7340-47D4-9B51-443F6FF8EC70}" srcOrd="0" destOrd="0" presId="urn:microsoft.com/office/officeart/2005/8/layout/list1"/>
    <dgm:cxn modelId="{6E6868A3-42EF-480C-818D-E5A490C83A9B}" srcId="{37D86463-0C5D-4336-B8A5-D81DA9D9B124}" destId="{72D53F45-0453-4639-8648-63A4F49FBE23}" srcOrd="1" destOrd="0" parTransId="{A610B5B5-6A68-4D80-A0E8-72615962BCCF}" sibTransId="{0CC24D57-B230-435F-8B25-6A939FBE1CA1}"/>
    <dgm:cxn modelId="{DAACB55C-6667-4CE9-AE53-F56C9346733D}" type="presOf" srcId="{61711F99-3BD2-4D49-8692-6CE8114F5DFA}" destId="{401568D8-8B94-4A3B-A4B8-C0CC498AEA34}" srcOrd="0" destOrd="0" presId="urn:microsoft.com/office/officeart/2005/8/layout/list1"/>
    <dgm:cxn modelId="{BB3BB957-C25A-4BD0-A4F4-51AE6C64D933}" type="presParOf" srcId="{846D5901-7340-47D4-9B51-443F6FF8EC70}" destId="{43137B8D-812F-4052-B9F0-77C311D6BB27}" srcOrd="0" destOrd="0" presId="urn:microsoft.com/office/officeart/2005/8/layout/list1"/>
    <dgm:cxn modelId="{2FE61247-DADA-4BF1-8CAF-9533B0CA877F}" type="presParOf" srcId="{43137B8D-812F-4052-B9F0-77C311D6BB27}" destId="{ED6ABDFC-4772-43E0-8E32-3FEB411B7DE1}" srcOrd="0" destOrd="0" presId="urn:microsoft.com/office/officeart/2005/8/layout/list1"/>
    <dgm:cxn modelId="{96F2B7DA-9B77-45E8-A16C-20DA6B27889F}" type="presParOf" srcId="{43137B8D-812F-4052-B9F0-77C311D6BB27}" destId="{19AEDAC8-3D29-44C1-8366-1302655ACD16}" srcOrd="1" destOrd="0" presId="urn:microsoft.com/office/officeart/2005/8/layout/list1"/>
    <dgm:cxn modelId="{497FA445-A2A8-4B9A-9153-E4934D8C30D5}" type="presParOf" srcId="{846D5901-7340-47D4-9B51-443F6FF8EC70}" destId="{3F2BFFF8-5418-4012-A739-36B70EA43E7C}" srcOrd="1" destOrd="0" presId="urn:microsoft.com/office/officeart/2005/8/layout/list1"/>
    <dgm:cxn modelId="{3EE19CA8-F8B6-4D94-AAAD-8C3F34D7BC0C}" type="presParOf" srcId="{846D5901-7340-47D4-9B51-443F6FF8EC70}" destId="{5C20F724-AAEC-4982-9F0D-7EC6B17B0DDE}" srcOrd="2" destOrd="0" presId="urn:microsoft.com/office/officeart/2005/8/layout/list1"/>
    <dgm:cxn modelId="{6E1CF8E3-CD4E-417D-B65C-D308BFE2D11F}" type="presParOf" srcId="{846D5901-7340-47D4-9B51-443F6FF8EC70}" destId="{D653933B-074B-43CA-B99D-905D14D306F5}" srcOrd="3" destOrd="0" presId="urn:microsoft.com/office/officeart/2005/8/layout/list1"/>
    <dgm:cxn modelId="{9468A15C-CEA1-4F93-ACDD-1172028EEF91}" type="presParOf" srcId="{846D5901-7340-47D4-9B51-443F6FF8EC70}" destId="{69CD005F-AE7B-49AC-A8A0-263850DFC66C}" srcOrd="4" destOrd="0" presId="urn:microsoft.com/office/officeart/2005/8/layout/list1"/>
    <dgm:cxn modelId="{301B06B2-9FE2-4126-84FD-29D02A0515E6}" type="presParOf" srcId="{69CD005F-AE7B-49AC-A8A0-263850DFC66C}" destId="{CE1A212C-14EF-489B-9519-A1AD9487B37F}" srcOrd="0" destOrd="0" presId="urn:microsoft.com/office/officeart/2005/8/layout/list1"/>
    <dgm:cxn modelId="{6ABC9849-BDAA-4E36-AC4E-3831460F3F83}" type="presParOf" srcId="{69CD005F-AE7B-49AC-A8A0-263850DFC66C}" destId="{D5AB7999-4CA1-4DD0-B576-44329BE370DA}" srcOrd="1" destOrd="0" presId="urn:microsoft.com/office/officeart/2005/8/layout/list1"/>
    <dgm:cxn modelId="{10ACA968-6942-4463-82A6-07158CD7A6F9}" type="presParOf" srcId="{846D5901-7340-47D4-9B51-443F6FF8EC70}" destId="{68D0EC24-9CEC-45B9-9011-EB01A4108CF1}" srcOrd="5" destOrd="0" presId="urn:microsoft.com/office/officeart/2005/8/layout/list1"/>
    <dgm:cxn modelId="{CD275381-36C8-4F9B-A325-34193D6BE16F}" type="presParOf" srcId="{846D5901-7340-47D4-9B51-443F6FF8EC70}" destId="{401568D8-8B94-4A3B-A4B8-C0CC498AEA34}" srcOrd="6" destOrd="0" presId="urn:microsoft.com/office/officeart/2005/8/layout/list1"/>
    <dgm:cxn modelId="{81FFB633-4888-4DA9-8A1C-4010580D09AE}" type="presParOf" srcId="{846D5901-7340-47D4-9B51-443F6FF8EC70}" destId="{9322ABFA-0332-485D-B7BB-434CE16FACA2}" srcOrd="7" destOrd="0" presId="urn:microsoft.com/office/officeart/2005/8/layout/list1"/>
    <dgm:cxn modelId="{69BFCA0D-EFB9-43D3-BBE5-7F10A1084ACC}" type="presParOf" srcId="{846D5901-7340-47D4-9B51-443F6FF8EC70}" destId="{C9A5B8A4-BBD0-47B2-954C-C982E01BA49B}" srcOrd="8" destOrd="0" presId="urn:microsoft.com/office/officeart/2005/8/layout/list1"/>
    <dgm:cxn modelId="{B2A8B2FC-F426-4421-8C0C-6FBF027D39CB}" type="presParOf" srcId="{C9A5B8A4-BBD0-47B2-954C-C982E01BA49B}" destId="{9E6BBDED-32E8-45D2-B2AC-E28DEDDDD17F}" srcOrd="0" destOrd="0" presId="urn:microsoft.com/office/officeart/2005/8/layout/list1"/>
    <dgm:cxn modelId="{68FD1AFF-A391-4CD1-9A08-B9168A564A71}" type="presParOf" srcId="{C9A5B8A4-BBD0-47B2-954C-C982E01BA49B}" destId="{89D5CACD-CD5C-4CBD-BDA3-409ED8B23F7F}" srcOrd="1" destOrd="0" presId="urn:microsoft.com/office/officeart/2005/8/layout/list1"/>
    <dgm:cxn modelId="{10EF2369-A947-4FD3-A285-901D37AF1091}" type="presParOf" srcId="{846D5901-7340-47D4-9B51-443F6FF8EC70}" destId="{FB709421-9819-45AF-9C5D-ACFC24BF2269}" srcOrd="9" destOrd="0" presId="urn:microsoft.com/office/officeart/2005/8/layout/list1"/>
    <dgm:cxn modelId="{F96BAD5E-1B28-40DA-86A1-FDA08BE1B0F0}" type="presParOf" srcId="{846D5901-7340-47D4-9B51-443F6FF8EC70}" destId="{15AC9BA8-A0AB-4DDA-BD32-F51DB14744A0}"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428E7C-AB60-4E4F-82B0-0996462F021B}"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309E62C0-F47D-4F02-88C1-D35C5E62BC1B}">
      <dgm:prSet/>
      <dgm:spPr/>
      <dgm:t>
        <a:bodyPr/>
        <a:lstStyle/>
        <a:p>
          <a:pPr algn="justLow" rtl="1"/>
          <a:r>
            <a:rPr lang="fa-IR" dirty="0" smtClean="0">
              <a:latin typeface="ذ ظشق"/>
              <a:cs typeface="B Zar" pitchFamily="2" charset="-78"/>
            </a:rPr>
            <a:t>رویکرد ما برای مطالعۀ املاک و مستغلات رویکرد اقتصادی است.</a:t>
          </a:r>
          <a:endParaRPr lang="en-US" dirty="0">
            <a:latin typeface="ذ ظشق"/>
            <a:cs typeface="B Zar" pitchFamily="2" charset="-78"/>
          </a:endParaRPr>
        </a:p>
      </dgm:t>
    </dgm:pt>
    <dgm:pt modelId="{492F0958-5373-4655-BC59-DB204E548ED2}" type="parTrans" cxnId="{E37139C0-D794-4870-A26E-432274EF7AFF}">
      <dgm:prSet/>
      <dgm:spPr/>
      <dgm:t>
        <a:bodyPr/>
        <a:lstStyle/>
        <a:p>
          <a:pPr algn="justLow"/>
          <a:endParaRPr lang="en-US">
            <a:latin typeface="ذ ظشق"/>
            <a:cs typeface="B Zar" pitchFamily="2" charset="-78"/>
          </a:endParaRPr>
        </a:p>
      </dgm:t>
    </dgm:pt>
    <dgm:pt modelId="{59FD464A-D425-4034-83ED-6C14040D5955}" type="sibTrans" cxnId="{E37139C0-D794-4870-A26E-432274EF7AFF}">
      <dgm:prSet/>
      <dgm:spPr/>
      <dgm:t>
        <a:bodyPr/>
        <a:lstStyle/>
        <a:p>
          <a:pPr algn="justLow"/>
          <a:endParaRPr lang="en-US">
            <a:latin typeface="ذ ظشق"/>
            <a:cs typeface="B Zar" pitchFamily="2" charset="-78"/>
          </a:endParaRPr>
        </a:p>
      </dgm:t>
    </dgm:pt>
    <dgm:pt modelId="{3C0DB395-BF5C-4392-88EF-C7DC66CA0C58}">
      <dgm:prSet/>
      <dgm:spPr/>
      <dgm:t>
        <a:bodyPr/>
        <a:lstStyle/>
        <a:p>
          <a:pPr algn="justLow" rtl="1"/>
          <a:r>
            <a:rPr lang="fa-IR" dirty="0" smtClean="0">
              <a:latin typeface="ذ ظشق"/>
              <a:cs typeface="B Zar" pitchFamily="2" charset="-78"/>
            </a:rPr>
            <a:t>مطالعۀ کامل املاک و مستغلات مستلزم اتخاذ رویکرد جامع چند‌رشته‌ای است.</a:t>
          </a:r>
          <a:endParaRPr lang="en-US" dirty="0">
            <a:latin typeface="ذ ظشق"/>
            <a:cs typeface="B Zar" pitchFamily="2" charset="-78"/>
          </a:endParaRPr>
        </a:p>
      </dgm:t>
    </dgm:pt>
    <dgm:pt modelId="{DDBC393D-90C7-4200-A0AF-F4C325DC58D7}" type="parTrans" cxnId="{F7C729B8-F3A9-4392-BF2C-19356AF2C3C2}">
      <dgm:prSet/>
      <dgm:spPr/>
      <dgm:t>
        <a:bodyPr/>
        <a:lstStyle/>
        <a:p>
          <a:pPr algn="justLow"/>
          <a:endParaRPr lang="en-US">
            <a:latin typeface="ذ ظشق"/>
            <a:cs typeface="B Zar" pitchFamily="2" charset="-78"/>
          </a:endParaRPr>
        </a:p>
      </dgm:t>
    </dgm:pt>
    <dgm:pt modelId="{3D7D8567-9B8F-45C4-8E9A-0EE7AC7E3C61}" type="sibTrans" cxnId="{F7C729B8-F3A9-4392-BF2C-19356AF2C3C2}">
      <dgm:prSet/>
      <dgm:spPr/>
      <dgm:t>
        <a:bodyPr/>
        <a:lstStyle/>
        <a:p>
          <a:pPr algn="justLow"/>
          <a:endParaRPr lang="en-US">
            <a:latin typeface="ذ ظشق"/>
            <a:cs typeface="B Zar" pitchFamily="2" charset="-78"/>
          </a:endParaRPr>
        </a:p>
      </dgm:t>
    </dgm:pt>
    <dgm:pt modelId="{EC9FA472-969E-417E-ADF1-14A3790A3D35}" type="pres">
      <dgm:prSet presAssocID="{A4428E7C-AB60-4E4F-82B0-0996462F021B}" presName="Name0" presStyleCnt="0">
        <dgm:presLayoutVars>
          <dgm:dir/>
          <dgm:resizeHandles val="exact"/>
        </dgm:presLayoutVars>
      </dgm:prSet>
      <dgm:spPr/>
      <dgm:t>
        <a:bodyPr/>
        <a:lstStyle/>
        <a:p>
          <a:endParaRPr lang="en-US"/>
        </a:p>
      </dgm:t>
    </dgm:pt>
    <dgm:pt modelId="{CF5BEA5A-3A73-4508-8D0B-4BABD345536B}" type="pres">
      <dgm:prSet presAssocID="{309E62C0-F47D-4F02-88C1-D35C5E62BC1B}" presName="node" presStyleLbl="node1" presStyleIdx="0" presStyleCnt="2">
        <dgm:presLayoutVars>
          <dgm:bulletEnabled val="1"/>
        </dgm:presLayoutVars>
      </dgm:prSet>
      <dgm:spPr/>
      <dgm:t>
        <a:bodyPr/>
        <a:lstStyle/>
        <a:p>
          <a:endParaRPr lang="en-US"/>
        </a:p>
      </dgm:t>
    </dgm:pt>
    <dgm:pt modelId="{11542864-FCFD-487A-BD80-4A4D2663AC77}" type="pres">
      <dgm:prSet presAssocID="{59FD464A-D425-4034-83ED-6C14040D5955}" presName="sibTrans" presStyleCnt="0"/>
      <dgm:spPr/>
    </dgm:pt>
    <dgm:pt modelId="{AF4A6589-17B8-4E73-AA5D-79D5ED0E0F14}" type="pres">
      <dgm:prSet presAssocID="{3C0DB395-BF5C-4392-88EF-C7DC66CA0C58}" presName="node" presStyleLbl="node1" presStyleIdx="1" presStyleCnt="2">
        <dgm:presLayoutVars>
          <dgm:bulletEnabled val="1"/>
        </dgm:presLayoutVars>
      </dgm:prSet>
      <dgm:spPr/>
      <dgm:t>
        <a:bodyPr/>
        <a:lstStyle/>
        <a:p>
          <a:endParaRPr lang="en-US"/>
        </a:p>
      </dgm:t>
    </dgm:pt>
  </dgm:ptLst>
  <dgm:cxnLst>
    <dgm:cxn modelId="{FC1E065B-8E1E-488E-8760-FAE61F902FB9}" type="presOf" srcId="{A4428E7C-AB60-4E4F-82B0-0996462F021B}" destId="{EC9FA472-969E-417E-ADF1-14A3790A3D35}" srcOrd="0" destOrd="0" presId="urn:microsoft.com/office/officeart/2005/8/layout/hList6"/>
    <dgm:cxn modelId="{3CCB7C5A-F7BC-4D10-997C-2E7617F18BA5}" type="presOf" srcId="{309E62C0-F47D-4F02-88C1-D35C5E62BC1B}" destId="{CF5BEA5A-3A73-4508-8D0B-4BABD345536B}" srcOrd="0" destOrd="0" presId="urn:microsoft.com/office/officeart/2005/8/layout/hList6"/>
    <dgm:cxn modelId="{E37139C0-D794-4870-A26E-432274EF7AFF}" srcId="{A4428E7C-AB60-4E4F-82B0-0996462F021B}" destId="{309E62C0-F47D-4F02-88C1-D35C5E62BC1B}" srcOrd="0" destOrd="0" parTransId="{492F0958-5373-4655-BC59-DB204E548ED2}" sibTransId="{59FD464A-D425-4034-83ED-6C14040D5955}"/>
    <dgm:cxn modelId="{F7C729B8-F3A9-4392-BF2C-19356AF2C3C2}" srcId="{A4428E7C-AB60-4E4F-82B0-0996462F021B}" destId="{3C0DB395-BF5C-4392-88EF-C7DC66CA0C58}" srcOrd="1" destOrd="0" parTransId="{DDBC393D-90C7-4200-A0AF-F4C325DC58D7}" sibTransId="{3D7D8567-9B8F-45C4-8E9A-0EE7AC7E3C61}"/>
    <dgm:cxn modelId="{FE811027-A576-4232-9909-FDF766C44525}" type="presOf" srcId="{3C0DB395-BF5C-4392-88EF-C7DC66CA0C58}" destId="{AF4A6589-17B8-4E73-AA5D-79D5ED0E0F14}" srcOrd="0" destOrd="0" presId="urn:microsoft.com/office/officeart/2005/8/layout/hList6"/>
    <dgm:cxn modelId="{E52E7E2B-7CD3-47BF-80B3-958912838B03}" type="presParOf" srcId="{EC9FA472-969E-417E-ADF1-14A3790A3D35}" destId="{CF5BEA5A-3A73-4508-8D0B-4BABD345536B}" srcOrd="0" destOrd="0" presId="urn:microsoft.com/office/officeart/2005/8/layout/hList6"/>
    <dgm:cxn modelId="{05C6E986-EEF9-426C-94F2-7EB4BC463AA7}" type="presParOf" srcId="{EC9FA472-969E-417E-ADF1-14A3790A3D35}" destId="{11542864-FCFD-487A-BD80-4A4D2663AC77}" srcOrd="1" destOrd="0" presId="urn:microsoft.com/office/officeart/2005/8/layout/hList6"/>
    <dgm:cxn modelId="{7AFBEE35-CE23-4FBC-AFDA-078A17F64E97}" type="presParOf" srcId="{EC9FA472-969E-417E-ADF1-14A3790A3D35}" destId="{AF4A6589-17B8-4E73-AA5D-79D5ED0E0F14}" srcOrd="2"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6F67629-ADB0-44AE-822F-48F26584C499}" type="doc">
      <dgm:prSet loTypeId="urn:microsoft.com/office/officeart/2005/8/layout/hList2#1" loCatId="list" qsTypeId="urn:microsoft.com/office/officeart/2005/8/quickstyle/simple5" qsCatId="simple" csTypeId="urn:microsoft.com/office/officeart/2005/8/colors/accent1_2" csCatId="accent1" phldr="1"/>
      <dgm:spPr/>
      <dgm:t>
        <a:bodyPr/>
        <a:lstStyle/>
        <a:p>
          <a:endParaRPr lang="en-US"/>
        </a:p>
      </dgm:t>
    </dgm:pt>
    <dgm:pt modelId="{491A5728-634F-4113-872D-ECA2516E48C0}">
      <dgm:prSet/>
      <dgm:spPr/>
      <dgm:t>
        <a:bodyPr/>
        <a:lstStyle/>
        <a:p>
          <a:pPr algn="justLow" rtl="1"/>
          <a:r>
            <a:rPr lang="fa-IR" dirty="0" smtClean="0">
              <a:cs typeface="B Zar" pitchFamily="2" charset="-78"/>
            </a:rPr>
            <a:t>اقتصاد شهری (</a:t>
          </a:r>
          <a:r>
            <a:rPr lang="en-US" dirty="0" smtClean="0">
              <a:cs typeface="B Zar" pitchFamily="2" charset="-78"/>
            </a:rPr>
            <a:t>urban economics</a:t>
          </a:r>
          <a:r>
            <a:rPr lang="fa-IR" dirty="0" smtClean="0">
              <a:cs typeface="B Zar" pitchFamily="2" charset="-78"/>
            </a:rPr>
            <a:t>)</a:t>
          </a:r>
          <a:endParaRPr lang="en-US" dirty="0">
            <a:cs typeface="B Zar" pitchFamily="2" charset="-78"/>
          </a:endParaRPr>
        </a:p>
      </dgm:t>
    </dgm:pt>
    <dgm:pt modelId="{AC03F9E6-2BAC-4330-958B-AC55BEC0B25C}" type="parTrans" cxnId="{C7FA9A24-A7D9-4F57-9F7D-A1F480781C10}">
      <dgm:prSet/>
      <dgm:spPr/>
      <dgm:t>
        <a:bodyPr/>
        <a:lstStyle/>
        <a:p>
          <a:pPr algn="justLow"/>
          <a:endParaRPr lang="en-US">
            <a:cs typeface="B Zar" pitchFamily="2" charset="-78"/>
          </a:endParaRPr>
        </a:p>
      </dgm:t>
    </dgm:pt>
    <dgm:pt modelId="{14E8116C-0347-46A5-B7E0-4F39EEB1A425}" type="sibTrans" cxnId="{C7FA9A24-A7D9-4F57-9F7D-A1F480781C10}">
      <dgm:prSet/>
      <dgm:spPr/>
      <dgm:t>
        <a:bodyPr/>
        <a:lstStyle/>
        <a:p>
          <a:pPr algn="justLow"/>
          <a:endParaRPr lang="en-US">
            <a:cs typeface="B Zar" pitchFamily="2" charset="-78"/>
          </a:endParaRPr>
        </a:p>
      </dgm:t>
    </dgm:pt>
    <dgm:pt modelId="{AE0E112E-BAA8-432E-9366-FF46E1E12BC3}">
      <dgm:prSet custT="1"/>
      <dgm:spPr/>
      <dgm:t>
        <a:bodyPr/>
        <a:lstStyle/>
        <a:p>
          <a:pPr algn="justLow" rtl="1"/>
          <a:r>
            <a:rPr lang="fa-IR" sz="2600" dirty="0" smtClean="0">
              <a:cs typeface="B Zar" pitchFamily="2" charset="-78"/>
            </a:rPr>
            <a:t>شاخه‌ای از اقتصاد خرد است که به مطالعه و تجزیه و تحلیل اقتصادی    مسائل شهری می‌پردازد. </a:t>
          </a:r>
          <a:endParaRPr lang="en-US" sz="2600" dirty="0">
            <a:cs typeface="B Zar" pitchFamily="2" charset="-78"/>
          </a:endParaRPr>
        </a:p>
      </dgm:t>
    </dgm:pt>
    <dgm:pt modelId="{1B594056-8FA3-4F83-992E-6D081D3ED130}" type="parTrans" cxnId="{35C28F75-E745-49E6-A1B5-62AB7DE4428B}">
      <dgm:prSet/>
      <dgm:spPr/>
      <dgm:t>
        <a:bodyPr/>
        <a:lstStyle/>
        <a:p>
          <a:pPr algn="justLow"/>
          <a:endParaRPr lang="en-US">
            <a:cs typeface="B Zar" pitchFamily="2" charset="-78"/>
          </a:endParaRPr>
        </a:p>
      </dgm:t>
    </dgm:pt>
    <dgm:pt modelId="{32B8C3A3-2709-4207-9B35-71DDE7003C3E}" type="sibTrans" cxnId="{35C28F75-E745-49E6-A1B5-62AB7DE4428B}">
      <dgm:prSet/>
      <dgm:spPr/>
      <dgm:t>
        <a:bodyPr/>
        <a:lstStyle/>
        <a:p>
          <a:pPr algn="justLow"/>
          <a:endParaRPr lang="en-US">
            <a:cs typeface="B Zar" pitchFamily="2" charset="-78"/>
          </a:endParaRPr>
        </a:p>
      </dgm:t>
    </dgm:pt>
    <dgm:pt modelId="{2A81703B-8854-428F-BD03-3CAFA3295C3B}">
      <dgm:prSet/>
      <dgm:spPr/>
      <dgm:t>
        <a:bodyPr/>
        <a:lstStyle/>
        <a:p>
          <a:pPr algn="justLow" rtl="1"/>
          <a:r>
            <a:rPr lang="fa-IR" dirty="0" smtClean="0">
              <a:cs typeface="B Zar" pitchFamily="2" charset="-78"/>
            </a:rPr>
            <a:t>اقتصاد مالی (</a:t>
          </a:r>
          <a:r>
            <a:rPr lang="en-US" dirty="0" smtClean="0">
              <a:cs typeface="B Zar" pitchFamily="2" charset="-78"/>
            </a:rPr>
            <a:t>financial economics</a:t>
          </a:r>
          <a:r>
            <a:rPr lang="fa-IR" dirty="0" smtClean="0">
              <a:cs typeface="B Zar" pitchFamily="2" charset="-78"/>
            </a:rPr>
            <a:t>)</a:t>
          </a:r>
          <a:endParaRPr lang="en-US" dirty="0">
            <a:cs typeface="B Zar" pitchFamily="2" charset="-78"/>
          </a:endParaRPr>
        </a:p>
      </dgm:t>
    </dgm:pt>
    <dgm:pt modelId="{5B311646-D12F-4DA1-A7D3-7596B3D6EBA2}" type="parTrans" cxnId="{94F05643-64E7-4F4D-90D3-C2720275207E}">
      <dgm:prSet/>
      <dgm:spPr/>
      <dgm:t>
        <a:bodyPr/>
        <a:lstStyle/>
        <a:p>
          <a:pPr algn="justLow"/>
          <a:endParaRPr lang="en-US">
            <a:cs typeface="B Zar" pitchFamily="2" charset="-78"/>
          </a:endParaRPr>
        </a:p>
      </dgm:t>
    </dgm:pt>
    <dgm:pt modelId="{4EB9CEBD-31A5-4FE0-B5E9-D43DE390696B}" type="sibTrans" cxnId="{94F05643-64E7-4F4D-90D3-C2720275207E}">
      <dgm:prSet/>
      <dgm:spPr/>
      <dgm:t>
        <a:bodyPr/>
        <a:lstStyle/>
        <a:p>
          <a:pPr algn="justLow"/>
          <a:endParaRPr lang="en-US">
            <a:cs typeface="B Zar" pitchFamily="2" charset="-78"/>
          </a:endParaRPr>
        </a:p>
      </dgm:t>
    </dgm:pt>
    <dgm:pt modelId="{3F2BB9AA-2CED-4277-ABA4-C3B987446E56}">
      <dgm:prSet custT="1"/>
      <dgm:spPr/>
      <dgm:t>
        <a:bodyPr/>
        <a:lstStyle/>
        <a:p>
          <a:pPr algn="justLow" rtl="1"/>
          <a:r>
            <a:rPr lang="fa-IR" sz="2600" dirty="0" smtClean="0">
              <a:cs typeface="B Zar" pitchFamily="2" charset="-78"/>
            </a:rPr>
            <a:t>شاخه‌ای از اقتصاد خرد است که به مطالعۀ بازارهای سرمایه و صنعت خدمات مالی در بخش املاک و مستغلات می‌پردازد.</a:t>
          </a:r>
          <a:endParaRPr lang="en-US" sz="2600" dirty="0">
            <a:cs typeface="B Zar" pitchFamily="2" charset="-78"/>
          </a:endParaRPr>
        </a:p>
      </dgm:t>
    </dgm:pt>
    <dgm:pt modelId="{6E20C2C1-3B03-4D53-A68F-F3389517E785}" type="parTrans" cxnId="{B139D4C1-6C0A-450D-8968-D654B90C430E}">
      <dgm:prSet/>
      <dgm:spPr/>
      <dgm:t>
        <a:bodyPr/>
        <a:lstStyle/>
        <a:p>
          <a:pPr algn="justLow"/>
          <a:endParaRPr lang="en-US">
            <a:cs typeface="B Zar" pitchFamily="2" charset="-78"/>
          </a:endParaRPr>
        </a:p>
      </dgm:t>
    </dgm:pt>
    <dgm:pt modelId="{D21B36B3-75EB-49B4-89B7-0F4E41C45951}" type="sibTrans" cxnId="{B139D4C1-6C0A-450D-8968-D654B90C430E}">
      <dgm:prSet/>
      <dgm:spPr/>
      <dgm:t>
        <a:bodyPr/>
        <a:lstStyle/>
        <a:p>
          <a:pPr algn="justLow"/>
          <a:endParaRPr lang="en-US">
            <a:cs typeface="B Zar" pitchFamily="2" charset="-78"/>
          </a:endParaRPr>
        </a:p>
      </dgm:t>
    </dgm:pt>
    <dgm:pt modelId="{7C56208C-479D-438C-803E-A752762FA1BE}" type="pres">
      <dgm:prSet presAssocID="{86F67629-ADB0-44AE-822F-48F26584C499}" presName="linearFlow" presStyleCnt="0">
        <dgm:presLayoutVars>
          <dgm:dir/>
          <dgm:animLvl val="lvl"/>
          <dgm:resizeHandles/>
        </dgm:presLayoutVars>
      </dgm:prSet>
      <dgm:spPr/>
      <dgm:t>
        <a:bodyPr/>
        <a:lstStyle/>
        <a:p>
          <a:endParaRPr lang="en-US"/>
        </a:p>
      </dgm:t>
    </dgm:pt>
    <dgm:pt modelId="{219DA253-7922-4EAD-B019-730F7C62B254}" type="pres">
      <dgm:prSet presAssocID="{491A5728-634F-4113-872D-ECA2516E48C0}" presName="compositeNode" presStyleCnt="0">
        <dgm:presLayoutVars>
          <dgm:bulletEnabled val="1"/>
        </dgm:presLayoutVars>
      </dgm:prSet>
      <dgm:spPr/>
    </dgm:pt>
    <dgm:pt modelId="{A147E8BD-3E6A-4E10-ABBD-79663478E68A}" type="pres">
      <dgm:prSet presAssocID="{491A5728-634F-4113-872D-ECA2516E48C0}" presName="image" presStyleLbl="fgImgPlace1" presStyleIdx="0" presStyleCnt="2"/>
      <dgm:spPr>
        <a:blipFill rotWithShape="0">
          <a:blip xmlns:r="http://schemas.openxmlformats.org/officeDocument/2006/relationships" r:embed="rId1"/>
          <a:stretch>
            <a:fillRect/>
          </a:stretch>
        </a:blipFill>
      </dgm:spPr>
    </dgm:pt>
    <dgm:pt modelId="{9BA22F0F-9147-4798-A298-886B3C36C6BD}" type="pres">
      <dgm:prSet presAssocID="{491A5728-634F-4113-872D-ECA2516E48C0}" presName="childNode" presStyleLbl="node1" presStyleIdx="0" presStyleCnt="2">
        <dgm:presLayoutVars>
          <dgm:bulletEnabled val="1"/>
        </dgm:presLayoutVars>
      </dgm:prSet>
      <dgm:spPr/>
      <dgm:t>
        <a:bodyPr/>
        <a:lstStyle/>
        <a:p>
          <a:endParaRPr lang="en-US"/>
        </a:p>
      </dgm:t>
    </dgm:pt>
    <dgm:pt modelId="{81D3B23E-A7C2-49C2-A5AD-26BA92C08C11}" type="pres">
      <dgm:prSet presAssocID="{491A5728-634F-4113-872D-ECA2516E48C0}" presName="parentNode" presStyleLbl="revTx" presStyleIdx="0" presStyleCnt="2">
        <dgm:presLayoutVars>
          <dgm:chMax val="0"/>
          <dgm:bulletEnabled val="1"/>
        </dgm:presLayoutVars>
      </dgm:prSet>
      <dgm:spPr/>
      <dgm:t>
        <a:bodyPr/>
        <a:lstStyle/>
        <a:p>
          <a:endParaRPr lang="en-US"/>
        </a:p>
      </dgm:t>
    </dgm:pt>
    <dgm:pt modelId="{F0DA669D-0CB4-464F-A9AA-4F6EF5C9F79B}" type="pres">
      <dgm:prSet presAssocID="{14E8116C-0347-46A5-B7E0-4F39EEB1A425}" presName="sibTrans" presStyleCnt="0"/>
      <dgm:spPr/>
    </dgm:pt>
    <dgm:pt modelId="{C162127C-0034-4491-B702-C55F412F3740}" type="pres">
      <dgm:prSet presAssocID="{2A81703B-8854-428F-BD03-3CAFA3295C3B}" presName="compositeNode" presStyleCnt="0">
        <dgm:presLayoutVars>
          <dgm:bulletEnabled val="1"/>
        </dgm:presLayoutVars>
      </dgm:prSet>
      <dgm:spPr/>
    </dgm:pt>
    <dgm:pt modelId="{4B61FA1E-7E5A-4EDB-AD84-CF1BB2F052C5}" type="pres">
      <dgm:prSet presAssocID="{2A81703B-8854-428F-BD03-3CAFA3295C3B}" presName="image" presStyleLbl="fgImgPlace1" presStyleIdx="1" presStyleCnt="2"/>
      <dgm:spPr>
        <a:blipFill rotWithShape="0">
          <a:blip xmlns:r="http://schemas.openxmlformats.org/officeDocument/2006/relationships" r:embed="rId2"/>
          <a:stretch>
            <a:fillRect/>
          </a:stretch>
        </a:blipFill>
      </dgm:spPr>
    </dgm:pt>
    <dgm:pt modelId="{C130F289-D549-44D1-B577-F9E2137E9786}" type="pres">
      <dgm:prSet presAssocID="{2A81703B-8854-428F-BD03-3CAFA3295C3B}" presName="childNode" presStyleLbl="node1" presStyleIdx="1" presStyleCnt="2">
        <dgm:presLayoutVars>
          <dgm:bulletEnabled val="1"/>
        </dgm:presLayoutVars>
      </dgm:prSet>
      <dgm:spPr/>
      <dgm:t>
        <a:bodyPr/>
        <a:lstStyle/>
        <a:p>
          <a:endParaRPr lang="en-US"/>
        </a:p>
      </dgm:t>
    </dgm:pt>
    <dgm:pt modelId="{B457E044-620A-4C43-AC57-33236493F98F}" type="pres">
      <dgm:prSet presAssocID="{2A81703B-8854-428F-BD03-3CAFA3295C3B}" presName="parentNode" presStyleLbl="revTx" presStyleIdx="1" presStyleCnt="2">
        <dgm:presLayoutVars>
          <dgm:chMax val="0"/>
          <dgm:bulletEnabled val="1"/>
        </dgm:presLayoutVars>
      </dgm:prSet>
      <dgm:spPr/>
      <dgm:t>
        <a:bodyPr/>
        <a:lstStyle/>
        <a:p>
          <a:endParaRPr lang="en-US"/>
        </a:p>
      </dgm:t>
    </dgm:pt>
  </dgm:ptLst>
  <dgm:cxnLst>
    <dgm:cxn modelId="{C7FA9A24-A7D9-4F57-9F7D-A1F480781C10}" srcId="{86F67629-ADB0-44AE-822F-48F26584C499}" destId="{491A5728-634F-4113-872D-ECA2516E48C0}" srcOrd="0" destOrd="0" parTransId="{AC03F9E6-2BAC-4330-958B-AC55BEC0B25C}" sibTransId="{14E8116C-0347-46A5-B7E0-4F39EEB1A425}"/>
    <dgm:cxn modelId="{B139D4C1-6C0A-450D-8968-D654B90C430E}" srcId="{2A81703B-8854-428F-BD03-3CAFA3295C3B}" destId="{3F2BB9AA-2CED-4277-ABA4-C3B987446E56}" srcOrd="0" destOrd="0" parTransId="{6E20C2C1-3B03-4D53-A68F-F3389517E785}" sibTransId="{D21B36B3-75EB-49B4-89B7-0F4E41C45951}"/>
    <dgm:cxn modelId="{D54E6D54-097E-466A-A500-65DE9A3F6915}" type="presOf" srcId="{86F67629-ADB0-44AE-822F-48F26584C499}" destId="{7C56208C-479D-438C-803E-A752762FA1BE}" srcOrd="0" destOrd="0" presId="urn:microsoft.com/office/officeart/2005/8/layout/hList2#1"/>
    <dgm:cxn modelId="{36BC03D4-23F3-4E21-9847-E5D00D61EA1D}" type="presOf" srcId="{AE0E112E-BAA8-432E-9366-FF46E1E12BC3}" destId="{9BA22F0F-9147-4798-A298-886B3C36C6BD}" srcOrd="0" destOrd="0" presId="urn:microsoft.com/office/officeart/2005/8/layout/hList2#1"/>
    <dgm:cxn modelId="{3ADED193-1B3B-476C-A3BE-EF8AB4A12B38}" type="presOf" srcId="{3F2BB9AA-2CED-4277-ABA4-C3B987446E56}" destId="{C130F289-D549-44D1-B577-F9E2137E9786}" srcOrd="0" destOrd="0" presId="urn:microsoft.com/office/officeart/2005/8/layout/hList2#1"/>
    <dgm:cxn modelId="{E423894F-029C-474C-AD3F-F441A55807B5}" type="presOf" srcId="{491A5728-634F-4113-872D-ECA2516E48C0}" destId="{81D3B23E-A7C2-49C2-A5AD-26BA92C08C11}" srcOrd="0" destOrd="0" presId="urn:microsoft.com/office/officeart/2005/8/layout/hList2#1"/>
    <dgm:cxn modelId="{94F05643-64E7-4F4D-90D3-C2720275207E}" srcId="{86F67629-ADB0-44AE-822F-48F26584C499}" destId="{2A81703B-8854-428F-BD03-3CAFA3295C3B}" srcOrd="1" destOrd="0" parTransId="{5B311646-D12F-4DA1-A7D3-7596B3D6EBA2}" sibTransId="{4EB9CEBD-31A5-4FE0-B5E9-D43DE390696B}"/>
    <dgm:cxn modelId="{35C28F75-E745-49E6-A1B5-62AB7DE4428B}" srcId="{491A5728-634F-4113-872D-ECA2516E48C0}" destId="{AE0E112E-BAA8-432E-9366-FF46E1E12BC3}" srcOrd="0" destOrd="0" parTransId="{1B594056-8FA3-4F83-992E-6D081D3ED130}" sibTransId="{32B8C3A3-2709-4207-9B35-71DDE7003C3E}"/>
    <dgm:cxn modelId="{62A37137-2FE0-42A0-B96E-F649D6F67DCB}" type="presOf" srcId="{2A81703B-8854-428F-BD03-3CAFA3295C3B}" destId="{B457E044-620A-4C43-AC57-33236493F98F}" srcOrd="0" destOrd="0" presId="urn:microsoft.com/office/officeart/2005/8/layout/hList2#1"/>
    <dgm:cxn modelId="{2C58D420-8617-4126-9466-93E1D468E0B2}" type="presParOf" srcId="{7C56208C-479D-438C-803E-A752762FA1BE}" destId="{219DA253-7922-4EAD-B019-730F7C62B254}" srcOrd="0" destOrd="0" presId="urn:microsoft.com/office/officeart/2005/8/layout/hList2#1"/>
    <dgm:cxn modelId="{B15ED481-20B2-4FC8-980A-9609FA62050A}" type="presParOf" srcId="{219DA253-7922-4EAD-B019-730F7C62B254}" destId="{A147E8BD-3E6A-4E10-ABBD-79663478E68A}" srcOrd="0" destOrd="0" presId="urn:microsoft.com/office/officeart/2005/8/layout/hList2#1"/>
    <dgm:cxn modelId="{D7D61DD0-D221-46F6-A373-A0E2CE77DC71}" type="presParOf" srcId="{219DA253-7922-4EAD-B019-730F7C62B254}" destId="{9BA22F0F-9147-4798-A298-886B3C36C6BD}" srcOrd="1" destOrd="0" presId="urn:microsoft.com/office/officeart/2005/8/layout/hList2#1"/>
    <dgm:cxn modelId="{9396AA48-4086-4DD6-B64B-ED1FDB4E8C2B}" type="presParOf" srcId="{219DA253-7922-4EAD-B019-730F7C62B254}" destId="{81D3B23E-A7C2-49C2-A5AD-26BA92C08C11}" srcOrd="2" destOrd="0" presId="urn:microsoft.com/office/officeart/2005/8/layout/hList2#1"/>
    <dgm:cxn modelId="{A7A1E736-0E66-45E0-8FF2-822D2376CF84}" type="presParOf" srcId="{7C56208C-479D-438C-803E-A752762FA1BE}" destId="{F0DA669D-0CB4-464F-A9AA-4F6EF5C9F79B}" srcOrd="1" destOrd="0" presId="urn:microsoft.com/office/officeart/2005/8/layout/hList2#1"/>
    <dgm:cxn modelId="{FACE4549-85C3-47B5-A5FD-3C5A78021556}" type="presParOf" srcId="{7C56208C-479D-438C-803E-A752762FA1BE}" destId="{C162127C-0034-4491-B702-C55F412F3740}" srcOrd="2" destOrd="0" presId="urn:microsoft.com/office/officeart/2005/8/layout/hList2#1"/>
    <dgm:cxn modelId="{720787BD-D49A-4D3D-A766-E5C8D3F07874}" type="presParOf" srcId="{C162127C-0034-4491-B702-C55F412F3740}" destId="{4B61FA1E-7E5A-4EDB-AD84-CF1BB2F052C5}" srcOrd="0" destOrd="0" presId="urn:microsoft.com/office/officeart/2005/8/layout/hList2#1"/>
    <dgm:cxn modelId="{33E7E1FF-DDB6-4744-ABFC-9B2AA8C1862D}" type="presParOf" srcId="{C162127C-0034-4491-B702-C55F412F3740}" destId="{C130F289-D549-44D1-B577-F9E2137E9786}" srcOrd="1" destOrd="0" presId="urn:microsoft.com/office/officeart/2005/8/layout/hList2#1"/>
    <dgm:cxn modelId="{C6E6FA15-07AF-4848-A4BE-F7225F0A0D74}" type="presParOf" srcId="{C162127C-0034-4491-B702-C55F412F3740}" destId="{B457E044-620A-4C43-AC57-33236493F98F}" srcOrd="2" destOrd="0" presId="urn:microsoft.com/office/officeart/2005/8/layout/hList2#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DE9A14D-B914-4653-946D-BDA5B0A28FA2}" type="doc">
      <dgm:prSet loTypeId="urn:microsoft.com/office/officeart/2005/8/layout/process3" loCatId="process" qsTypeId="urn:microsoft.com/office/officeart/2005/8/quickstyle/simple1" qsCatId="simple" csTypeId="urn:microsoft.com/office/officeart/2005/8/colors/accent1_2" csCatId="accent1"/>
      <dgm:spPr/>
      <dgm:t>
        <a:bodyPr/>
        <a:lstStyle/>
        <a:p>
          <a:endParaRPr lang="en-US"/>
        </a:p>
      </dgm:t>
    </dgm:pt>
    <dgm:pt modelId="{0BB55333-1AE3-45C2-B909-49A807C2F556}">
      <dgm:prSet/>
      <dgm:spPr/>
      <dgm:t>
        <a:bodyPr/>
        <a:lstStyle/>
        <a:p>
          <a:pPr algn="ctr" rtl="1"/>
          <a:r>
            <a:rPr lang="fa-IR" dirty="0" smtClean="0">
              <a:cs typeface="B Titr" pitchFamily="2" charset="-78"/>
            </a:rPr>
            <a:t>شاخص توسعه‌یافتگی اقتصادی</a:t>
          </a:r>
          <a:endParaRPr lang="en-US" dirty="0">
            <a:cs typeface="B Titr" pitchFamily="2" charset="-78"/>
          </a:endParaRPr>
        </a:p>
      </dgm:t>
    </dgm:pt>
    <dgm:pt modelId="{CAD34A4E-516D-4826-9106-017EB538C679}" type="parTrans" cxnId="{62AFAFD4-028D-4D72-9300-DBA2D99E8B33}">
      <dgm:prSet/>
      <dgm:spPr/>
      <dgm:t>
        <a:bodyPr/>
        <a:lstStyle/>
        <a:p>
          <a:endParaRPr lang="en-US">
            <a:cs typeface="B Zar" pitchFamily="2" charset="-78"/>
          </a:endParaRPr>
        </a:p>
      </dgm:t>
    </dgm:pt>
    <dgm:pt modelId="{065840A9-4386-42D7-8F48-59B9D4A03202}" type="sibTrans" cxnId="{62AFAFD4-028D-4D72-9300-DBA2D99E8B33}">
      <dgm:prSet/>
      <dgm:spPr/>
      <dgm:t>
        <a:bodyPr/>
        <a:lstStyle/>
        <a:p>
          <a:endParaRPr lang="en-US">
            <a:cs typeface="B Zar" pitchFamily="2" charset="-78"/>
          </a:endParaRPr>
        </a:p>
      </dgm:t>
    </dgm:pt>
    <dgm:pt modelId="{E5A07A0D-7734-4D39-B211-A4D231AC5581}">
      <dgm:prSet/>
      <dgm:spPr/>
      <dgm:t>
        <a:bodyPr/>
        <a:lstStyle/>
        <a:p>
          <a:pPr algn="justLow" rtl="1"/>
          <a:r>
            <a:rPr lang="fa-IR" b="0" dirty="0" smtClean="0">
              <a:cs typeface="B Zar" pitchFamily="2" charset="-78"/>
            </a:rPr>
            <a:t>املاک و مستغلات شاخص مهمی برای توسعه‌یافتگی اقتصاد است.</a:t>
          </a:r>
          <a:endParaRPr lang="en-US" b="0" dirty="0">
            <a:cs typeface="B Zar" pitchFamily="2" charset="-78"/>
          </a:endParaRPr>
        </a:p>
      </dgm:t>
    </dgm:pt>
    <dgm:pt modelId="{2235698C-B5EA-491E-BE27-3825F35998C7}" type="parTrans" cxnId="{2EB44E9A-9AB6-46F5-9BBC-82012EFEDF85}">
      <dgm:prSet/>
      <dgm:spPr/>
      <dgm:t>
        <a:bodyPr/>
        <a:lstStyle/>
        <a:p>
          <a:endParaRPr lang="en-US">
            <a:cs typeface="B Zar" pitchFamily="2" charset="-78"/>
          </a:endParaRPr>
        </a:p>
      </dgm:t>
    </dgm:pt>
    <dgm:pt modelId="{BEFE8957-98D7-4002-88F4-FD4F920C6D10}" type="sibTrans" cxnId="{2EB44E9A-9AB6-46F5-9BBC-82012EFEDF85}">
      <dgm:prSet/>
      <dgm:spPr/>
      <dgm:t>
        <a:bodyPr/>
        <a:lstStyle/>
        <a:p>
          <a:endParaRPr lang="en-US">
            <a:cs typeface="B Zar" pitchFamily="2" charset="-78"/>
          </a:endParaRPr>
        </a:p>
      </dgm:t>
    </dgm:pt>
    <dgm:pt modelId="{3DF7E6E0-4F33-44B8-8AA1-54A873286AE6}">
      <dgm:prSet/>
      <dgm:spPr/>
      <dgm:t>
        <a:bodyPr/>
        <a:lstStyle/>
        <a:p>
          <a:pPr algn="justLow" rtl="1"/>
          <a:r>
            <a:rPr lang="fa-IR" b="0" dirty="0" smtClean="0">
              <a:cs typeface="B Zar" pitchFamily="2" charset="-78"/>
            </a:rPr>
            <a:t>ساختمان‌های مدرن و محوطه‌های هیجان‌انگیز از نشانه‌های روشن پیشرفت اقتصادی محسوب می‌شوند. </a:t>
          </a:r>
          <a:endParaRPr lang="en-US" b="0" dirty="0">
            <a:cs typeface="B Zar" pitchFamily="2" charset="-78"/>
          </a:endParaRPr>
        </a:p>
      </dgm:t>
    </dgm:pt>
    <dgm:pt modelId="{7C15F51C-7EB9-4CF2-92E0-1B8539981615}" type="parTrans" cxnId="{082C280F-D62D-4617-84E4-F62DC8723B27}">
      <dgm:prSet/>
      <dgm:spPr/>
      <dgm:t>
        <a:bodyPr/>
        <a:lstStyle/>
        <a:p>
          <a:endParaRPr lang="en-US">
            <a:cs typeface="B Zar" pitchFamily="2" charset="-78"/>
          </a:endParaRPr>
        </a:p>
      </dgm:t>
    </dgm:pt>
    <dgm:pt modelId="{9230C30F-134E-44EB-A79B-05AE81A5FEC7}" type="sibTrans" cxnId="{082C280F-D62D-4617-84E4-F62DC8723B27}">
      <dgm:prSet/>
      <dgm:spPr/>
      <dgm:t>
        <a:bodyPr/>
        <a:lstStyle/>
        <a:p>
          <a:endParaRPr lang="en-US">
            <a:cs typeface="B Zar" pitchFamily="2" charset="-78"/>
          </a:endParaRPr>
        </a:p>
      </dgm:t>
    </dgm:pt>
    <dgm:pt modelId="{BB7BE76A-371E-4C82-9A96-47EFDAC15F51}" type="pres">
      <dgm:prSet presAssocID="{EDE9A14D-B914-4653-946D-BDA5B0A28FA2}" presName="linearFlow" presStyleCnt="0">
        <dgm:presLayoutVars>
          <dgm:dir/>
          <dgm:animLvl val="lvl"/>
          <dgm:resizeHandles val="exact"/>
        </dgm:presLayoutVars>
      </dgm:prSet>
      <dgm:spPr/>
      <dgm:t>
        <a:bodyPr/>
        <a:lstStyle/>
        <a:p>
          <a:endParaRPr lang="en-US"/>
        </a:p>
      </dgm:t>
    </dgm:pt>
    <dgm:pt modelId="{A53295A3-5D26-4AC7-82DC-6D21308DBDF5}" type="pres">
      <dgm:prSet presAssocID="{0BB55333-1AE3-45C2-B909-49A807C2F556}" presName="composite" presStyleCnt="0"/>
      <dgm:spPr/>
    </dgm:pt>
    <dgm:pt modelId="{B10BECA9-0CBC-4BBE-A33F-0EA59FA85152}" type="pres">
      <dgm:prSet presAssocID="{0BB55333-1AE3-45C2-B909-49A807C2F556}" presName="parTx" presStyleLbl="node1" presStyleIdx="0" presStyleCnt="1">
        <dgm:presLayoutVars>
          <dgm:chMax val="0"/>
          <dgm:chPref val="0"/>
          <dgm:bulletEnabled val="1"/>
        </dgm:presLayoutVars>
      </dgm:prSet>
      <dgm:spPr/>
      <dgm:t>
        <a:bodyPr/>
        <a:lstStyle/>
        <a:p>
          <a:endParaRPr lang="en-US"/>
        </a:p>
      </dgm:t>
    </dgm:pt>
    <dgm:pt modelId="{8A381CBD-6D9D-4471-93D6-B2587F95CE0F}" type="pres">
      <dgm:prSet presAssocID="{0BB55333-1AE3-45C2-B909-49A807C2F556}" presName="parSh" presStyleLbl="node1" presStyleIdx="0" presStyleCnt="1"/>
      <dgm:spPr/>
      <dgm:t>
        <a:bodyPr/>
        <a:lstStyle/>
        <a:p>
          <a:endParaRPr lang="en-US"/>
        </a:p>
      </dgm:t>
    </dgm:pt>
    <dgm:pt modelId="{6180CDF3-C8E9-4E80-9545-FC73EFA45832}" type="pres">
      <dgm:prSet presAssocID="{0BB55333-1AE3-45C2-B909-49A807C2F556}" presName="desTx" presStyleLbl="fgAcc1" presStyleIdx="0" presStyleCnt="1">
        <dgm:presLayoutVars>
          <dgm:bulletEnabled val="1"/>
        </dgm:presLayoutVars>
      </dgm:prSet>
      <dgm:spPr>
        <a:prstGeom prst="doubleWave">
          <a:avLst/>
        </a:prstGeom>
      </dgm:spPr>
      <dgm:t>
        <a:bodyPr/>
        <a:lstStyle/>
        <a:p>
          <a:endParaRPr lang="en-US"/>
        </a:p>
      </dgm:t>
    </dgm:pt>
  </dgm:ptLst>
  <dgm:cxnLst>
    <dgm:cxn modelId="{32E51464-3F60-4EA9-A718-70666F2AA7A0}" type="presOf" srcId="{EDE9A14D-B914-4653-946D-BDA5B0A28FA2}" destId="{BB7BE76A-371E-4C82-9A96-47EFDAC15F51}" srcOrd="0" destOrd="0" presId="urn:microsoft.com/office/officeart/2005/8/layout/process3"/>
    <dgm:cxn modelId="{12083644-472A-4C99-9FAC-A6C22A7AC2F0}" type="presOf" srcId="{0BB55333-1AE3-45C2-B909-49A807C2F556}" destId="{8A381CBD-6D9D-4471-93D6-B2587F95CE0F}" srcOrd="1" destOrd="0" presId="urn:microsoft.com/office/officeart/2005/8/layout/process3"/>
    <dgm:cxn modelId="{2EB44E9A-9AB6-46F5-9BBC-82012EFEDF85}" srcId="{0BB55333-1AE3-45C2-B909-49A807C2F556}" destId="{E5A07A0D-7734-4D39-B211-A4D231AC5581}" srcOrd="0" destOrd="0" parTransId="{2235698C-B5EA-491E-BE27-3825F35998C7}" sibTransId="{BEFE8957-98D7-4002-88F4-FD4F920C6D10}"/>
    <dgm:cxn modelId="{B7B93C93-017C-4787-A649-95478D97475C}" type="presOf" srcId="{3DF7E6E0-4F33-44B8-8AA1-54A873286AE6}" destId="{6180CDF3-C8E9-4E80-9545-FC73EFA45832}" srcOrd="0" destOrd="1" presId="urn:microsoft.com/office/officeart/2005/8/layout/process3"/>
    <dgm:cxn modelId="{082C280F-D62D-4617-84E4-F62DC8723B27}" srcId="{0BB55333-1AE3-45C2-B909-49A807C2F556}" destId="{3DF7E6E0-4F33-44B8-8AA1-54A873286AE6}" srcOrd="1" destOrd="0" parTransId="{7C15F51C-7EB9-4CF2-92E0-1B8539981615}" sibTransId="{9230C30F-134E-44EB-A79B-05AE81A5FEC7}"/>
    <dgm:cxn modelId="{62AFAFD4-028D-4D72-9300-DBA2D99E8B33}" srcId="{EDE9A14D-B914-4653-946D-BDA5B0A28FA2}" destId="{0BB55333-1AE3-45C2-B909-49A807C2F556}" srcOrd="0" destOrd="0" parTransId="{CAD34A4E-516D-4826-9106-017EB538C679}" sibTransId="{065840A9-4386-42D7-8F48-59B9D4A03202}"/>
    <dgm:cxn modelId="{9F8A1BAF-6EF9-427B-A5FB-8751DFF1C873}" type="presOf" srcId="{0BB55333-1AE3-45C2-B909-49A807C2F556}" destId="{B10BECA9-0CBC-4BBE-A33F-0EA59FA85152}" srcOrd="0" destOrd="0" presId="urn:microsoft.com/office/officeart/2005/8/layout/process3"/>
    <dgm:cxn modelId="{30645281-A5A7-4B21-9DD1-08405706F01D}" type="presOf" srcId="{E5A07A0D-7734-4D39-B211-A4D231AC5581}" destId="{6180CDF3-C8E9-4E80-9545-FC73EFA45832}" srcOrd="0" destOrd="0" presId="urn:microsoft.com/office/officeart/2005/8/layout/process3"/>
    <dgm:cxn modelId="{E0C36FCD-1FA9-472D-BADD-8919B9EDC31E}" type="presParOf" srcId="{BB7BE76A-371E-4C82-9A96-47EFDAC15F51}" destId="{A53295A3-5D26-4AC7-82DC-6D21308DBDF5}" srcOrd="0" destOrd="0" presId="urn:microsoft.com/office/officeart/2005/8/layout/process3"/>
    <dgm:cxn modelId="{C14528F4-59B1-4306-98ED-A451531FE446}" type="presParOf" srcId="{A53295A3-5D26-4AC7-82DC-6D21308DBDF5}" destId="{B10BECA9-0CBC-4BBE-A33F-0EA59FA85152}" srcOrd="0" destOrd="0" presId="urn:microsoft.com/office/officeart/2005/8/layout/process3"/>
    <dgm:cxn modelId="{5F947E46-66D6-46DE-81FF-3B5838DF41A1}" type="presParOf" srcId="{A53295A3-5D26-4AC7-82DC-6D21308DBDF5}" destId="{8A381CBD-6D9D-4471-93D6-B2587F95CE0F}" srcOrd="1" destOrd="0" presId="urn:microsoft.com/office/officeart/2005/8/layout/process3"/>
    <dgm:cxn modelId="{5B500E1C-AA66-44B6-9C53-CF825CE5F9CD}" type="presParOf" srcId="{A53295A3-5D26-4AC7-82DC-6D21308DBDF5}" destId="{6180CDF3-C8E9-4E80-9545-FC73EFA45832}"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92FDD04-86A8-4004-89EE-2EC7F780BEEE}" type="doc">
      <dgm:prSet loTypeId="urn:microsoft.com/office/officeart/2005/8/layout/process3" loCatId="process" qsTypeId="urn:microsoft.com/office/officeart/2005/8/quickstyle/3d1" qsCatId="3D" csTypeId="urn:microsoft.com/office/officeart/2005/8/colors/accent2_1" csCatId="accent2" phldr="1"/>
      <dgm:spPr/>
      <dgm:t>
        <a:bodyPr/>
        <a:lstStyle/>
        <a:p>
          <a:endParaRPr lang="en-US"/>
        </a:p>
      </dgm:t>
    </dgm:pt>
    <dgm:pt modelId="{AE6B4D48-FE2B-4E6D-9375-FCE69C4B97C4}">
      <dgm:prSet/>
      <dgm:spPr/>
      <dgm:t>
        <a:bodyPr/>
        <a:lstStyle/>
        <a:p>
          <a:pPr algn="ctr" rtl="1"/>
          <a:r>
            <a:rPr lang="fa-IR" dirty="0" smtClean="0">
              <a:latin typeface="ذ ظشق"/>
              <a:cs typeface="B Titr" pitchFamily="2" charset="-78"/>
            </a:rPr>
            <a:t>اندازۀ بازار املاک و مستغلات</a:t>
          </a:r>
          <a:endParaRPr lang="en-US" dirty="0">
            <a:latin typeface="ذ ظشق"/>
            <a:cs typeface="B Titr" pitchFamily="2" charset="-78"/>
          </a:endParaRPr>
        </a:p>
      </dgm:t>
    </dgm:pt>
    <dgm:pt modelId="{8F3E90F4-0587-4767-A5E6-1D95A749E090}" type="parTrans" cxnId="{A793E7A8-FAAD-48B5-A4B4-31F0682F3C1E}">
      <dgm:prSet/>
      <dgm:spPr/>
      <dgm:t>
        <a:bodyPr/>
        <a:lstStyle/>
        <a:p>
          <a:endParaRPr lang="en-US">
            <a:latin typeface="ذ ظشق"/>
            <a:cs typeface="B Zar" pitchFamily="2" charset="-78"/>
          </a:endParaRPr>
        </a:p>
      </dgm:t>
    </dgm:pt>
    <dgm:pt modelId="{4288B2F2-F275-478A-9485-6EF733BD395A}" type="sibTrans" cxnId="{A793E7A8-FAAD-48B5-A4B4-31F0682F3C1E}">
      <dgm:prSet/>
      <dgm:spPr/>
      <dgm:t>
        <a:bodyPr/>
        <a:lstStyle/>
        <a:p>
          <a:endParaRPr lang="en-US">
            <a:latin typeface="ذ ظشق"/>
            <a:cs typeface="B Zar" pitchFamily="2" charset="-78"/>
          </a:endParaRPr>
        </a:p>
      </dgm:t>
    </dgm:pt>
    <dgm:pt modelId="{88C586F1-8CE7-4FAF-9D89-09B187E4E728}">
      <dgm:prSet/>
      <dgm:spPr/>
      <dgm:t>
        <a:bodyPr/>
        <a:lstStyle/>
        <a:p>
          <a:pPr algn="justLow" rtl="1"/>
          <a:r>
            <a:rPr lang="fa-IR" dirty="0" smtClean="0">
              <a:latin typeface="ذ ظشق"/>
              <a:cs typeface="B Zar" pitchFamily="2" charset="-78"/>
            </a:rPr>
            <a:t>برخی برآوردها نشان می‌دهد املاک و مستغلات حدود 50 درصد از دارایی‌های جهان را شامل می‌شود.</a:t>
          </a:r>
          <a:r>
            <a:rPr lang="en-US" dirty="0" smtClean="0">
              <a:latin typeface="ذ ظشق"/>
              <a:cs typeface="B Zar" pitchFamily="2" charset="-78"/>
            </a:rPr>
            <a:t>*</a:t>
          </a:r>
          <a:endParaRPr lang="en-US" dirty="0">
            <a:latin typeface="ذ ظشق"/>
            <a:cs typeface="B Zar" pitchFamily="2" charset="-78"/>
          </a:endParaRPr>
        </a:p>
      </dgm:t>
    </dgm:pt>
    <dgm:pt modelId="{6F452880-51CF-4044-8C9C-FA4C06E316E8}" type="parTrans" cxnId="{B6D0FD89-FD65-4656-8EF2-9C4A2DCCFFC7}">
      <dgm:prSet/>
      <dgm:spPr/>
      <dgm:t>
        <a:bodyPr/>
        <a:lstStyle/>
        <a:p>
          <a:endParaRPr lang="en-US">
            <a:latin typeface="ذ ظشق"/>
            <a:cs typeface="B Zar" pitchFamily="2" charset="-78"/>
          </a:endParaRPr>
        </a:p>
      </dgm:t>
    </dgm:pt>
    <dgm:pt modelId="{A404BE18-23A2-4088-B9BC-0906D168C813}" type="sibTrans" cxnId="{B6D0FD89-FD65-4656-8EF2-9C4A2DCCFFC7}">
      <dgm:prSet/>
      <dgm:spPr/>
      <dgm:t>
        <a:bodyPr/>
        <a:lstStyle/>
        <a:p>
          <a:endParaRPr lang="en-US">
            <a:latin typeface="ذ ظشق"/>
            <a:cs typeface="B Zar" pitchFamily="2" charset="-78"/>
          </a:endParaRPr>
        </a:p>
      </dgm:t>
    </dgm:pt>
    <dgm:pt modelId="{AC10D836-A86F-4986-A37E-CC4B04695E45}">
      <dgm:prSet/>
      <dgm:spPr/>
      <dgm:t>
        <a:bodyPr/>
        <a:lstStyle/>
        <a:p>
          <a:pPr algn="justLow" rtl="1"/>
          <a:r>
            <a:rPr lang="fa-IR" dirty="0" smtClean="0">
              <a:latin typeface="ذ ظشق"/>
              <a:cs typeface="B Zar" pitchFamily="2" charset="-78"/>
            </a:rPr>
            <a:t>برآوردها نشان می‌دهد بیش از ثلث بازار سرمایۀ کشورهای توسعه‌یافته</a:t>
          </a:r>
          <a:r>
            <a:rPr lang="fa-IR" dirty="0" smtClean="0"/>
            <a:t> </a:t>
          </a:r>
          <a:r>
            <a:rPr lang="fa-IR" dirty="0" smtClean="0">
              <a:latin typeface="ذ ظشق"/>
              <a:cs typeface="B Zar" pitchFamily="2" charset="-78"/>
            </a:rPr>
            <a:t>به بخش املاک و مستغلات اختصاص دارد.</a:t>
          </a:r>
          <a:r>
            <a:rPr lang="en-US" dirty="0" smtClean="0">
              <a:latin typeface="ذ ظشق"/>
              <a:cs typeface="B Zar" pitchFamily="2" charset="-78"/>
            </a:rPr>
            <a:t>**</a:t>
          </a:r>
          <a:endParaRPr lang="en-US" dirty="0">
            <a:latin typeface="ذ ظشق"/>
            <a:cs typeface="B Zar" pitchFamily="2" charset="-78"/>
          </a:endParaRPr>
        </a:p>
      </dgm:t>
    </dgm:pt>
    <dgm:pt modelId="{52E2000A-2C88-45BC-822C-4D57CD06DC46}" type="parTrans" cxnId="{009C44D3-F8EB-4252-B3D5-60F1C8302BFC}">
      <dgm:prSet/>
      <dgm:spPr/>
      <dgm:t>
        <a:bodyPr/>
        <a:lstStyle/>
        <a:p>
          <a:endParaRPr lang="en-US">
            <a:latin typeface="ذ ظشق"/>
            <a:cs typeface="B Zar" pitchFamily="2" charset="-78"/>
          </a:endParaRPr>
        </a:p>
      </dgm:t>
    </dgm:pt>
    <dgm:pt modelId="{C8066756-1235-4E44-925C-AE32DECAF656}" type="sibTrans" cxnId="{009C44D3-F8EB-4252-B3D5-60F1C8302BFC}">
      <dgm:prSet/>
      <dgm:spPr/>
      <dgm:t>
        <a:bodyPr/>
        <a:lstStyle/>
        <a:p>
          <a:endParaRPr lang="en-US">
            <a:latin typeface="ذ ظشق"/>
            <a:cs typeface="B Zar" pitchFamily="2" charset="-78"/>
          </a:endParaRPr>
        </a:p>
      </dgm:t>
    </dgm:pt>
    <dgm:pt modelId="{FEC68FBE-DFA2-4521-BC90-3385905DA16A}" type="pres">
      <dgm:prSet presAssocID="{492FDD04-86A8-4004-89EE-2EC7F780BEEE}" presName="linearFlow" presStyleCnt="0">
        <dgm:presLayoutVars>
          <dgm:dir/>
          <dgm:animLvl val="lvl"/>
          <dgm:resizeHandles val="exact"/>
        </dgm:presLayoutVars>
      </dgm:prSet>
      <dgm:spPr/>
      <dgm:t>
        <a:bodyPr/>
        <a:lstStyle/>
        <a:p>
          <a:endParaRPr lang="en-US"/>
        </a:p>
      </dgm:t>
    </dgm:pt>
    <dgm:pt modelId="{A08C9653-BBC0-4547-8741-F63D7C90609C}" type="pres">
      <dgm:prSet presAssocID="{AE6B4D48-FE2B-4E6D-9375-FCE69C4B97C4}" presName="composite" presStyleCnt="0"/>
      <dgm:spPr/>
    </dgm:pt>
    <dgm:pt modelId="{0E51B909-7068-43AD-82C0-CDF28381DF8D}" type="pres">
      <dgm:prSet presAssocID="{AE6B4D48-FE2B-4E6D-9375-FCE69C4B97C4}" presName="parTx" presStyleLbl="node1" presStyleIdx="0" presStyleCnt="1">
        <dgm:presLayoutVars>
          <dgm:chMax val="0"/>
          <dgm:chPref val="0"/>
          <dgm:bulletEnabled val="1"/>
        </dgm:presLayoutVars>
      </dgm:prSet>
      <dgm:spPr/>
      <dgm:t>
        <a:bodyPr/>
        <a:lstStyle/>
        <a:p>
          <a:endParaRPr lang="en-US"/>
        </a:p>
      </dgm:t>
    </dgm:pt>
    <dgm:pt modelId="{1AF1D986-D8C9-4BC7-81F6-30874E9CB0AD}" type="pres">
      <dgm:prSet presAssocID="{AE6B4D48-FE2B-4E6D-9375-FCE69C4B97C4}" presName="parSh" presStyleLbl="node1" presStyleIdx="0" presStyleCnt="1"/>
      <dgm:spPr/>
      <dgm:t>
        <a:bodyPr/>
        <a:lstStyle/>
        <a:p>
          <a:endParaRPr lang="en-US"/>
        </a:p>
      </dgm:t>
    </dgm:pt>
    <dgm:pt modelId="{230CCFD6-4FCF-48C3-BDB9-598F6970C711}" type="pres">
      <dgm:prSet presAssocID="{AE6B4D48-FE2B-4E6D-9375-FCE69C4B97C4}" presName="desTx" presStyleLbl="fgAcc1" presStyleIdx="0" presStyleCnt="1">
        <dgm:presLayoutVars>
          <dgm:bulletEnabled val="1"/>
        </dgm:presLayoutVars>
      </dgm:prSet>
      <dgm:spPr/>
      <dgm:t>
        <a:bodyPr/>
        <a:lstStyle/>
        <a:p>
          <a:endParaRPr lang="en-US"/>
        </a:p>
      </dgm:t>
    </dgm:pt>
  </dgm:ptLst>
  <dgm:cxnLst>
    <dgm:cxn modelId="{B6D0FD89-FD65-4656-8EF2-9C4A2DCCFFC7}" srcId="{AE6B4D48-FE2B-4E6D-9375-FCE69C4B97C4}" destId="{88C586F1-8CE7-4FAF-9D89-09B187E4E728}" srcOrd="0" destOrd="0" parTransId="{6F452880-51CF-4044-8C9C-FA4C06E316E8}" sibTransId="{A404BE18-23A2-4088-B9BC-0906D168C813}"/>
    <dgm:cxn modelId="{A793E7A8-FAAD-48B5-A4B4-31F0682F3C1E}" srcId="{492FDD04-86A8-4004-89EE-2EC7F780BEEE}" destId="{AE6B4D48-FE2B-4E6D-9375-FCE69C4B97C4}" srcOrd="0" destOrd="0" parTransId="{8F3E90F4-0587-4767-A5E6-1D95A749E090}" sibTransId="{4288B2F2-F275-478A-9485-6EF733BD395A}"/>
    <dgm:cxn modelId="{009C44D3-F8EB-4252-B3D5-60F1C8302BFC}" srcId="{AE6B4D48-FE2B-4E6D-9375-FCE69C4B97C4}" destId="{AC10D836-A86F-4986-A37E-CC4B04695E45}" srcOrd="1" destOrd="0" parTransId="{52E2000A-2C88-45BC-822C-4D57CD06DC46}" sibTransId="{C8066756-1235-4E44-925C-AE32DECAF656}"/>
    <dgm:cxn modelId="{C1C9268A-90AE-4573-AB54-555FF46267A2}" type="presOf" srcId="{AE6B4D48-FE2B-4E6D-9375-FCE69C4B97C4}" destId="{0E51B909-7068-43AD-82C0-CDF28381DF8D}" srcOrd="0" destOrd="0" presId="urn:microsoft.com/office/officeart/2005/8/layout/process3"/>
    <dgm:cxn modelId="{820E655C-2DA8-4F14-A5B7-6C4B3DB40E39}" type="presOf" srcId="{AE6B4D48-FE2B-4E6D-9375-FCE69C4B97C4}" destId="{1AF1D986-D8C9-4BC7-81F6-30874E9CB0AD}" srcOrd="1" destOrd="0" presId="urn:microsoft.com/office/officeart/2005/8/layout/process3"/>
    <dgm:cxn modelId="{B79C9447-F2EB-4CC2-B5BC-6EA32503D37C}" type="presOf" srcId="{88C586F1-8CE7-4FAF-9D89-09B187E4E728}" destId="{230CCFD6-4FCF-48C3-BDB9-598F6970C711}" srcOrd="0" destOrd="0" presId="urn:microsoft.com/office/officeart/2005/8/layout/process3"/>
    <dgm:cxn modelId="{343B4FCC-4BD1-427D-AAB8-BDA9FF9D1919}" type="presOf" srcId="{492FDD04-86A8-4004-89EE-2EC7F780BEEE}" destId="{FEC68FBE-DFA2-4521-BC90-3385905DA16A}" srcOrd="0" destOrd="0" presId="urn:microsoft.com/office/officeart/2005/8/layout/process3"/>
    <dgm:cxn modelId="{E10942DC-52B8-475D-97C4-653B05C255B0}" type="presOf" srcId="{AC10D836-A86F-4986-A37E-CC4B04695E45}" destId="{230CCFD6-4FCF-48C3-BDB9-598F6970C711}" srcOrd="0" destOrd="1" presId="urn:microsoft.com/office/officeart/2005/8/layout/process3"/>
    <dgm:cxn modelId="{937235C6-7C03-46FD-A1CC-03709EC450E1}" type="presParOf" srcId="{FEC68FBE-DFA2-4521-BC90-3385905DA16A}" destId="{A08C9653-BBC0-4547-8741-F63D7C90609C}" srcOrd="0" destOrd="0" presId="urn:microsoft.com/office/officeart/2005/8/layout/process3"/>
    <dgm:cxn modelId="{820615A7-D015-4BD2-8FAC-A19D15663759}" type="presParOf" srcId="{A08C9653-BBC0-4547-8741-F63D7C90609C}" destId="{0E51B909-7068-43AD-82C0-CDF28381DF8D}" srcOrd="0" destOrd="0" presId="urn:microsoft.com/office/officeart/2005/8/layout/process3"/>
    <dgm:cxn modelId="{0F8A85C6-F4E7-4553-95CC-ACE1C2A1102D}" type="presParOf" srcId="{A08C9653-BBC0-4547-8741-F63D7C90609C}" destId="{1AF1D986-D8C9-4BC7-81F6-30874E9CB0AD}" srcOrd="1" destOrd="0" presId="urn:microsoft.com/office/officeart/2005/8/layout/process3"/>
    <dgm:cxn modelId="{482D7227-B40A-4867-8327-BC25509FC0DE}" type="presParOf" srcId="{A08C9653-BBC0-4547-8741-F63D7C90609C}" destId="{230CCFD6-4FCF-48C3-BDB9-598F6970C711}" srcOrd="2" destOrd="0" presId="urn:microsoft.com/office/officeart/2005/8/layout/process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E96A319-91DF-416C-BCE8-D8BC84527E04}" type="doc">
      <dgm:prSet loTypeId="urn:microsoft.com/office/officeart/2005/8/layout/list1" loCatId="list" qsTypeId="urn:microsoft.com/office/officeart/2005/8/quickstyle/simple5" qsCatId="simple" csTypeId="urn:microsoft.com/office/officeart/2005/8/colors/accent1_2" csCatId="accent1" phldr="1"/>
      <dgm:spPr/>
      <dgm:t>
        <a:bodyPr/>
        <a:lstStyle/>
        <a:p>
          <a:endParaRPr lang="en-US"/>
        </a:p>
      </dgm:t>
    </dgm:pt>
    <dgm:pt modelId="{1EBFE671-D6EE-40D6-977F-DBE2FFFE602A}">
      <dgm:prSet custT="1"/>
      <dgm:spPr/>
      <dgm:t>
        <a:bodyPr/>
        <a:lstStyle/>
        <a:p>
          <a:pPr algn="ctr" rtl="1"/>
          <a:r>
            <a:rPr lang="fa-IR" sz="2300" dirty="0" smtClean="0">
              <a:cs typeface="B Titr" pitchFamily="2" charset="-78"/>
            </a:rPr>
            <a:t>نقش مسکن در زندگی افراد و خانوارها</a:t>
          </a:r>
          <a:endParaRPr lang="en-US" sz="2300" dirty="0">
            <a:cs typeface="B Titr" pitchFamily="2" charset="-78"/>
          </a:endParaRPr>
        </a:p>
      </dgm:t>
    </dgm:pt>
    <dgm:pt modelId="{3BDDCF8C-DF95-48C4-AE8D-5F74EA4694E6}" type="parTrans" cxnId="{9969FC0A-DAAB-4448-87D4-9C2A24D1AEF7}">
      <dgm:prSet/>
      <dgm:spPr/>
      <dgm:t>
        <a:bodyPr/>
        <a:lstStyle/>
        <a:p>
          <a:endParaRPr lang="en-US" sz="2300">
            <a:cs typeface="B Zar" pitchFamily="2" charset="-78"/>
          </a:endParaRPr>
        </a:p>
      </dgm:t>
    </dgm:pt>
    <dgm:pt modelId="{731107E9-9615-4746-85FD-EA27E52DCE88}" type="sibTrans" cxnId="{9969FC0A-DAAB-4448-87D4-9C2A24D1AEF7}">
      <dgm:prSet/>
      <dgm:spPr/>
      <dgm:t>
        <a:bodyPr/>
        <a:lstStyle/>
        <a:p>
          <a:endParaRPr lang="en-US" sz="2300">
            <a:cs typeface="B Zar" pitchFamily="2" charset="-78"/>
          </a:endParaRPr>
        </a:p>
      </dgm:t>
    </dgm:pt>
    <dgm:pt modelId="{9ECD5758-1D98-4B34-826E-87A11EA58936}">
      <dgm:prSet custT="1"/>
      <dgm:spPr/>
      <dgm:t>
        <a:bodyPr/>
        <a:lstStyle/>
        <a:p>
          <a:pPr rtl="1"/>
          <a:r>
            <a:rPr lang="fa-IR" sz="2300" dirty="0" smtClean="0">
              <a:cs typeface="B Zar" pitchFamily="2" charset="-78"/>
            </a:rPr>
            <a:t>مسکن بزرگ‌ترین سرمایه‌گذاری هر فرد عادی در طول عمر خود است.</a:t>
          </a:r>
          <a:endParaRPr lang="en-US" sz="2300" dirty="0">
            <a:cs typeface="B Zar" pitchFamily="2" charset="-78"/>
          </a:endParaRPr>
        </a:p>
      </dgm:t>
    </dgm:pt>
    <dgm:pt modelId="{16DD7CA2-3047-4792-AB54-9E08353945F2}" type="parTrans" cxnId="{8037D699-CF1A-4FBC-8A56-090482797856}">
      <dgm:prSet/>
      <dgm:spPr/>
      <dgm:t>
        <a:bodyPr/>
        <a:lstStyle/>
        <a:p>
          <a:endParaRPr lang="en-US" sz="2300">
            <a:cs typeface="B Zar" pitchFamily="2" charset="-78"/>
          </a:endParaRPr>
        </a:p>
      </dgm:t>
    </dgm:pt>
    <dgm:pt modelId="{6627A4C2-7CC5-4A0A-AD1B-6E87DA9A7C0E}" type="sibTrans" cxnId="{8037D699-CF1A-4FBC-8A56-090482797856}">
      <dgm:prSet/>
      <dgm:spPr/>
      <dgm:t>
        <a:bodyPr/>
        <a:lstStyle/>
        <a:p>
          <a:endParaRPr lang="en-US" sz="2300">
            <a:cs typeface="B Zar" pitchFamily="2" charset="-78"/>
          </a:endParaRPr>
        </a:p>
      </dgm:t>
    </dgm:pt>
    <dgm:pt modelId="{495AE70C-076E-4E51-944D-BC27EE2389A6}">
      <dgm:prSet custT="1"/>
      <dgm:spPr/>
      <dgm:t>
        <a:bodyPr/>
        <a:lstStyle/>
        <a:p>
          <a:pPr rtl="1"/>
          <a:r>
            <a:rPr lang="fa-IR" sz="2300" dirty="0" smtClean="0">
              <a:cs typeface="B Zar" pitchFamily="2" charset="-78"/>
            </a:rPr>
            <a:t>مسکن برای افراد چیزی بیش از سرپناه است.</a:t>
          </a:r>
          <a:endParaRPr lang="en-US" sz="2300" dirty="0">
            <a:cs typeface="B Zar" pitchFamily="2" charset="-78"/>
          </a:endParaRPr>
        </a:p>
      </dgm:t>
    </dgm:pt>
    <dgm:pt modelId="{F2149154-443B-4957-9E9C-99A8AC36877D}" type="parTrans" cxnId="{D99451A9-F992-4899-9F97-3B43DAD3B492}">
      <dgm:prSet/>
      <dgm:spPr/>
      <dgm:t>
        <a:bodyPr/>
        <a:lstStyle/>
        <a:p>
          <a:endParaRPr lang="en-US" sz="2300">
            <a:cs typeface="B Zar" pitchFamily="2" charset="-78"/>
          </a:endParaRPr>
        </a:p>
      </dgm:t>
    </dgm:pt>
    <dgm:pt modelId="{9271BFE0-4E07-4BA4-A7EA-0315E580909E}" type="sibTrans" cxnId="{D99451A9-F992-4899-9F97-3B43DAD3B492}">
      <dgm:prSet/>
      <dgm:spPr/>
      <dgm:t>
        <a:bodyPr/>
        <a:lstStyle/>
        <a:p>
          <a:endParaRPr lang="en-US" sz="2300">
            <a:cs typeface="B Zar" pitchFamily="2" charset="-78"/>
          </a:endParaRPr>
        </a:p>
      </dgm:t>
    </dgm:pt>
    <dgm:pt modelId="{BF02132A-38B5-4B62-B7AE-25AA4115EFD4}">
      <dgm:prSet custT="1"/>
      <dgm:spPr/>
      <dgm:t>
        <a:bodyPr/>
        <a:lstStyle/>
        <a:p>
          <a:pPr rtl="1"/>
          <a:r>
            <a:rPr lang="fa-IR" sz="2300" dirty="0" smtClean="0">
              <a:cs typeface="B Zar" pitchFamily="2" charset="-78"/>
            </a:rPr>
            <a:t>مسکن به آن‌ها شخصیت می‌دهد و به زندگی آن‌ها  آرامش می‌بخشد.</a:t>
          </a:r>
          <a:endParaRPr lang="en-US" sz="2300" dirty="0">
            <a:cs typeface="B Zar" pitchFamily="2" charset="-78"/>
          </a:endParaRPr>
        </a:p>
      </dgm:t>
    </dgm:pt>
    <dgm:pt modelId="{89A30FD9-A3A1-4A85-9708-715AFFC29A8A}" type="parTrans" cxnId="{8503FC50-17AE-4FB6-A2A9-E649AF80242E}">
      <dgm:prSet/>
      <dgm:spPr/>
      <dgm:t>
        <a:bodyPr/>
        <a:lstStyle/>
        <a:p>
          <a:endParaRPr lang="en-US" sz="2300">
            <a:cs typeface="B Zar" pitchFamily="2" charset="-78"/>
          </a:endParaRPr>
        </a:p>
      </dgm:t>
    </dgm:pt>
    <dgm:pt modelId="{1B4FA61E-6772-4BEB-BE7B-8D4C69123CD2}" type="sibTrans" cxnId="{8503FC50-17AE-4FB6-A2A9-E649AF80242E}">
      <dgm:prSet/>
      <dgm:spPr/>
      <dgm:t>
        <a:bodyPr/>
        <a:lstStyle/>
        <a:p>
          <a:endParaRPr lang="en-US" sz="2300">
            <a:cs typeface="B Zar" pitchFamily="2" charset="-78"/>
          </a:endParaRPr>
        </a:p>
      </dgm:t>
    </dgm:pt>
    <dgm:pt modelId="{CB81B7BC-FF11-4F6A-9D0E-479CCA3490B6}">
      <dgm:prSet custT="1"/>
      <dgm:spPr/>
      <dgm:t>
        <a:bodyPr/>
        <a:lstStyle/>
        <a:p>
          <a:pPr rtl="1"/>
          <a:r>
            <a:rPr lang="fa-IR" sz="2300" dirty="0" smtClean="0">
              <a:cs typeface="B Zar" pitchFamily="2" charset="-78"/>
            </a:rPr>
            <a:t>متقاضیان مسکن خانوارها هستند.</a:t>
          </a:r>
          <a:endParaRPr lang="en-US" sz="2300" dirty="0">
            <a:cs typeface="B Zar" pitchFamily="2" charset="-78"/>
          </a:endParaRPr>
        </a:p>
      </dgm:t>
    </dgm:pt>
    <dgm:pt modelId="{2907AD0D-6921-4B15-943C-9684158E984E}" type="parTrans" cxnId="{CAB6380D-F125-4D99-919D-0BBC1EE72ED4}">
      <dgm:prSet/>
      <dgm:spPr/>
      <dgm:t>
        <a:bodyPr/>
        <a:lstStyle/>
        <a:p>
          <a:endParaRPr lang="en-US" sz="2300"/>
        </a:p>
      </dgm:t>
    </dgm:pt>
    <dgm:pt modelId="{9AEFC233-79F7-4BF5-9B4F-EA04E23611E5}" type="sibTrans" cxnId="{CAB6380D-F125-4D99-919D-0BBC1EE72ED4}">
      <dgm:prSet/>
      <dgm:spPr/>
      <dgm:t>
        <a:bodyPr/>
        <a:lstStyle/>
        <a:p>
          <a:endParaRPr lang="en-US" sz="2300"/>
        </a:p>
      </dgm:t>
    </dgm:pt>
    <dgm:pt modelId="{CDEA908B-68B8-4D05-BEA6-61A8ED61A2C6}" type="pres">
      <dgm:prSet presAssocID="{4E96A319-91DF-416C-BCE8-D8BC84527E04}" presName="linear" presStyleCnt="0">
        <dgm:presLayoutVars>
          <dgm:dir/>
          <dgm:animLvl val="lvl"/>
          <dgm:resizeHandles val="exact"/>
        </dgm:presLayoutVars>
      </dgm:prSet>
      <dgm:spPr/>
      <dgm:t>
        <a:bodyPr/>
        <a:lstStyle/>
        <a:p>
          <a:endParaRPr lang="en-US"/>
        </a:p>
      </dgm:t>
    </dgm:pt>
    <dgm:pt modelId="{2E01D7BC-2793-4DA6-8820-191CACBE8B6C}" type="pres">
      <dgm:prSet presAssocID="{1EBFE671-D6EE-40D6-977F-DBE2FFFE602A}" presName="parentLin" presStyleCnt="0"/>
      <dgm:spPr/>
      <dgm:t>
        <a:bodyPr/>
        <a:lstStyle/>
        <a:p>
          <a:endParaRPr lang="en-US"/>
        </a:p>
      </dgm:t>
    </dgm:pt>
    <dgm:pt modelId="{359EE74A-96DA-4D51-B6A2-1A23674ABD4E}" type="pres">
      <dgm:prSet presAssocID="{1EBFE671-D6EE-40D6-977F-DBE2FFFE602A}" presName="parentLeftMargin" presStyleLbl="node1" presStyleIdx="0" presStyleCnt="1"/>
      <dgm:spPr/>
      <dgm:t>
        <a:bodyPr/>
        <a:lstStyle/>
        <a:p>
          <a:endParaRPr lang="en-US"/>
        </a:p>
      </dgm:t>
    </dgm:pt>
    <dgm:pt modelId="{3466E6B1-7E64-41CE-A7A0-E6C111DFE8BB}" type="pres">
      <dgm:prSet presAssocID="{1EBFE671-D6EE-40D6-977F-DBE2FFFE602A}" presName="parentText" presStyleLbl="node1" presStyleIdx="0" presStyleCnt="1" custLinFactX="15419" custLinFactNeighborX="100000">
        <dgm:presLayoutVars>
          <dgm:chMax val="0"/>
          <dgm:bulletEnabled val="1"/>
        </dgm:presLayoutVars>
      </dgm:prSet>
      <dgm:spPr/>
      <dgm:t>
        <a:bodyPr/>
        <a:lstStyle/>
        <a:p>
          <a:endParaRPr lang="en-US"/>
        </a:p>
      </dgm:t>
    </dgm:pt>
    <dgm:pt modelId="{E542B907-5A9F-4067-9D2C-9388375E6833}" type="pres">
      <dgm:prSet presAssocID="{1EBFE671-D6EE-40D6-977F-DBE2FFFE602A}" presName="negativeSpace" presStyleCnt="0"/>
      <dgm:spPr/>
      <dgm:t>
        <a:bodyPr/>
        <a:lstStyle/>
        <a:p>
          <a:endParaRPr lang="en-US"/>
        </a:p>
      </dgm:t>
    </dgm:pt>
    <dgm:pt modelId="{75242AD5-A7DA-4B34-93EC-101BDE24FD8B}" type="pres">
      <dgm:prSet presAssocID="{1EBFE671-D6EE-40D6-977F-DBE2FFFE602A}" presName="childText" presStyleLbl="conFgAcc1" presStyleIdx="0" presStyleCnt="1">
        <dgm:presLayoutVars>
          <dgm:bulletEnabled val="1"/>
        </dgm:presLayoutVars>
      </dgm:prSet>
      <dgm:spPr/>
      <dgm:t>
        <a:bodyPr/>
        <a:lstStyle/>
        <a:p>
          <a:endParaRPr lang="en-US"/>
        </a:p>
      </dgm:t>
    </dgm:pt>
  </dgm:ptLst>
  <dgm:cxnLst>
    <dgm:cxn modelId="{9969FC0A-DAAB-4448-87D4-9C2A24D1AEF7}" srcId="{4E96A319-91DF-416C-BCE8-D8BC84527E04}" destId="{1EBFE671-D6EE-40D6-977F-DBE2FFFE602A}" srcOrd="0" destOrd="0" parTransId="{3BDDCF8C-DF95-48C4-AE8D-5F74EA4694E6}" sibTransId="{731107E9-9615-4746-85FD-EA27E52DCE88}"/>
    <dgm:cxn modelId="{8B7CE7EA-85E3-40D7-8FDA-EE765E80F981}" type="presOf" srcId="{4E96A319-91DF-416C-BCE8-D8BC84527E04}" destId="{CDEA908B-68B8-4D05-BEA6-61A8ED61A2C6}" srcOrd="0" destOrd="0" presId="urn:microsoft.com/office/officeart/2005/8/layout/list1"/>
    <dgm:cxn modelId="{3CDDE5C1-2610-49A6-8BB9-DB9B625D14FD}" type="presOf" srcId="{1EBFE671-D6EE-40D6-977F-DBE2FFFE602A}" destId="{359EE74A-96DA-4D51-B6A2-1A23674ABD4E}" srcOrd="0" destOrd="0" presId="urn:microsoft.com/office/officeart/2005/8/layout/list1"/>
    <dgm:cxn modelId="{CAB6380D-F125-4D99-919D-0BBC1EE72ED4}" srcId="{1EBFE671-D6EE-40D6-977F-DBE2FFFE602A}" destId="{CB81B7BC-FF11-4F6A-9D0E-479CCA3490B6}" srcOrd="0" destOrd="0" parTransId="{2907AD0D-6921-4B15-943C-9684158E984E}" sibTransId="{9AEFC233-79F7-4BF5-9B4F-EA04E23611E5}"/>
    <dgm:cxn modelId="{EAF78061-D7BC-440D-A74A-52ACA85F2721}" type="presOf" srcId="{CB81B7BC-FF11-4F6A-9D0E-479CCA3490B6}" destId="{75242AD5-A7DA-4B34-93EC-101BDE24FD8B}" srcOrd="0" destOrd="0" presId="urn:microsoft.com/office/officeart/2005/8/layout/list1"/>
    <dgm:cxn modelId="{9CBD2A10-EF90-43AA-94CA-5585D5C018EC}" type="presOf" srcId="{1EBFE671-D6EE-40D6-977F-DBE2FFFE602A}" destId="{3466E6B1-7E64-41CE-A7A0-E6C111DFE8BB}" srcOrd="1" destOrd="0" presId="urn:microsoft.com/office/officeart/2005/8/layout/list1"/>
    <dgm:cxn modelId="{8037D699-CF1A-4FBC-8A56-090482797856}" srcId="{1EBFE671-D6EE-40D6-977F-DBE2FFFE602A}" destId="{9ECD5758-1D98-4B34-826E-87A11EA58936}" srcOrd="1" destOrd="0" parTransId="{16DD7CA2-3047-4792-AB54-9E08353945F2}" sibTransId="{6627A4C2-7CC5-4A0A-AD1B-6E87DA9A7C0E}"/>
    <dgm:cxn modelId="{C0FF0792-1AD1-419A-B418-33970089070F}" type="presOf" srcId="{BF02132A-38B5-4B62-B7AE-25AA4115EFD4}" destId="{75242AD5-A7DA-4B34-93EC-101BDE24FD8B}" srcOrd="0" destOrd="3" presId="urn:microsoft.com/office/officeart/2005/8/layout/list1"/>
    <dgm:cxn modelId="{50A01B0A-B338-4F66-9AA4-836B0E06BF45}" type="presOf" srcId="{495AE70C-076E-4E51-944D-BC27EE2389A6}" destId="{75242AD5-A7DA-4B34-93EC-101BDE24FD8B}" srcOrd="0" destOrd="2" presId="urn:microsoft.com/office/officeart/2005/8/layout/list1"/>
    <dgm:cxn modelId="{D99451A9-F992-4899-9F97-3B43DAD3B492}" srcId="{1EBFE671-D6EE-40D6-977F-DBE2FFFE602A}" destId="{495AE70C-076E-4E51-944D-BC27EE2389A6}" srcOrd="2" destOrd="0" parTransId="{F2149154-443B-4957-9E9C-99A8AC36877D}" sibTransId="{9271BFE0-4E07-4BA4-A7EA-0315E580909E}"/>
    <dgm:cxn modelId="{8503FC50-17AE-4FB6-A2A9-E649AF80242E}" srcId="{1EBFE671-D6EE-40D6-977F-DBE2FFFE602A}" destId="{BF02132A-38B5-4B62-B7AE-25AA4115EFD4}" srcOrd="3" destOrd="0" parTransId="{89A30FD9-A3A1-4A85-9708-715AFFC29A8A}" sibTransId="{1B4FA61E-6772-4BEB-BE7B-8D4C69123CD2}"/>
    <dgm:cxn modelId="{068EA791-83EF-4EC7-ADFB-5DE6D828D74A}" type="presOf" srcId="{9ECD5758-1D98-4B34-826E-87A11EA58936}" destId="{75242AD5-A7DA-4B34-93EC-101BDE24FD8B}" srcOrd="0" destOrd="1" presId="urn:microsoft.com/office/officeart/2005/8/layout/list1"/>
    <dgm:cxn modelId="{AC5135A6-BAD1-44FA-BD83-B394301491FB}" type="presParOf" srcId="{CDEA908B-68B8-4D05-BEA6-61A8ED61A2C6}" destId="{2E01D7BC-2793-4DA6-8820-191CACBE8B6C}" srcOrd="0" destOrd="0" presId="urn:microsoft.com/office/officeart/2005/8/layout/list1"/>
    <dgm:cxn modelId="{A142B610-BC49-4017-BBD6-D03E552E4D43}" type="presParOf" srcId="{2E01D7BC-2793-4DA6-8820-191CACBE8B6C}" destId="{359EE74A-96DA-4D51-B6A2-1A23674ABD4E}" srcOrd="0" destOrd="0" presId="urn:microsoft.com/office/officeart/2005/8/layout/list1"/>
    <dgm:cxn modelId="{BF64442C-6F4E-4087-B095-66415FE6C96A}" type="presParOf" srcId="{2E01D7BC-2793-4DA6-8820-191CACBE8B6C}" destId="{3466E6B1-7E64-41CE-A7A0-E6C111DFE8BB}" srcOrd="1" destOrd="0" presId="urn:microsoft.com/office/officeart/2005/8/layout/list1"/>
    <dgm:cxn modelId="{2C8F74E8-D694-4DB8-A563-F6A2B0889743}" type="presParOf" srcId="{CDEA908B-68B8-4D05-BEA6-61A8ED61A2C6}" destId="{E542B907-5A9F-4067-9D2C-9388375E6833}" srcOrd="1" destOrd="0" presId="urn:microsoft.com/office/officeart/2005/8/layout/list1"/>
    <dgm:cxn modelId="{F9554FDD-9C79-463B-811C-DF938502426C}" type="presParOf" srcId="{CDEA908B-68B8-4D05-BEA6-61A8ED61A2C6}" destId="{75242AD5-A7DA-4B34-93EC-101BDE24FD8B}"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6533244-475C-44E4-88B7-FF90D216BB6F}" type="doc">
      <dgm:prSet loTypeId="urn:microsoft.com/office/officeart/2005/8/layout/hList3" loCatId="list" qsTypeId="urn:microsoft.com/office/officeart/2005/8/quickstyle/simple5" qsCatId="simple" csTypeId="urn:microsoft.com/office/officeart/2005/8/colors/accent1_1" csCatId="accent1" phldr="1"/>
      <dgm:spPr/>
      <dgm:t>
        <a:bodyPr/>
        <a:lstStyle/>
        <a:p>
          <a:endParaRPr lang="en-US"/>
        </a:p>
      </dgm:t>
    </dgm:pt>
    <dgm:pt modelId="{EC579ABF-FE10-4DE3-8F37-D0A983FB027C}">
      <dgm:prSet/>
      <dgm:spPr/>
      <dgm:t>
        <a:bodyPr/>
        <a:lstStyle/>
        <a:p>
          <a:pPr rtl="1"/>
          <a:r>
            <a:rPr lang="fa-IR" dirty="0" smtClean="0">
              <a:cs typeface="B Zar" pitchFamily="2" charset="-78"/>
            </a:rPr>
            <a:t>املاک و مستغلات به‌عنوان دارایی مصرفی و دارایی سرمایه‌ای</a:t>
          </a:r>
          <a:endParaRPr lang="en-US" dirty="0">
            <a:cs typeface="B Zar" pitchFamily="2" charset="-78"/>
          </a:endParaRPr>
        </a:p>
      </dgm:t>
    </dgm:pt>
    <dgm:pt modelId="{11BA437E-8EE3-4DEA-94F8-623B71D773C3}" type="parTrans" cxnId="{AF20A4AE-B31B-4ECA-B49F-CBA1D1AF0BC5}">
      <dgm:prSet/>
      <dgm:spPr/>
      <dgm:t>
        <a:bodyPr/>
        <a:lstStyle/>
        <a:p>
          <a:endParaRPr lang="en-US">
            <a:cs typeface="B Zar" pitchFamily="2" charset="-78"/>
          </a:endParaRPr>
        </a:p>
      </dgm:t>
    </dgm:pt>
    <dgm:pt modelId="{496C66B2-58C2-490F-85A5-20F0AD2FB583}" type="sibTrans" cxnId="{AF20A4AE-B31B-4ECA-B49F-CBA1D1AF0BC5}">
      <dgm:prSet/>
      <dgm:spPr/>
      <dgm:t>
        <a:bodyPr/>
        <a:lstStyle/>
        <a:p>
          <a:endParaRPr lang="en-US">
            <a:cs typeface="B Zar" pitchFamily="2" charset="-78"/>
          </a:endParaRPr>
        </a:p>
      </dgm:t>
    </dgm:pt>
    <dgm:pt modelId="{20AE0447-4882-4B23-9BD9-9781DB38930E}">
      <dgm:prSet/>
      <dgm:spPr/>
      <dgm:t>
        <a:bodyPr/>
        <a:lstStyle/>
        <a:p>
          <a:pPr rtl="1"/>
          <a:r>
            <a:rPr lang="fa-IR" dirty="0" smtClean="0">
              <a:cs typeface="B Zar" pitchFamily="2" charset="-78"/>
            </a:rPr>
            <a:t>ملک به‌عنوان دارایی مصرفی: اشخاص اعم از حقیقی و حقوقی برای تأمین نیازهای مصرفی خود ملک خریداری می‌کنند. </a:t>
          </a:r>
          <a:endParaRPr lang="en-US" dirty="0">
            <a:cs typeface="B Zar" pitchFamily="2" charset="-78"/>
          </a:endParaRPr>
        </a:p>
      </dgm:t>
    </dgm:pt>
    <dgm:pt modelId="{26F112DA-B1FD-432F-8011-0815AD1C7739}" type="parTrans" cxnId="{67937190-89A9-48A3-8DD3-E03D02806684}">
      <dgm:prSet/>
      <dgm:spPr/>
      <dgm:t>
        <a:bodyPr/>
        <a:lstStyle/>
        <a:p>
          <a:endParaRPr lang="en-US">
            <a:cs typeface="B Zar" pitchFamily="2" charset="-78"/>
          </a:endParaRPr>
        </a:p>
      </dgm:t>
    </dgm:pt>
    <dgm:pt modelId="{4B0B2C5A-C333-4CFC-B06E-32335D36F8E9}" type="sibTrans" cxnId="{67937190-89A9-48A3-8DD3-E03D02806684}">
      <dgm:prSet/>
      <dgm:spPr/>
      <dgm:t>
        <a:bodyPr/>
        <a:lstStyle/>
        <a:p>
          <a:endParaRPr lang="en-US">
            <a:cs typeface="B Zar" pitchFamily="2" charset="-78"/>
          </a:endParaRPr>
        </a:p>
      </dgm:t>
    </dgm:pt>
    <dgm:pt modelId="{3A7A4488-3A4A-4068-94D8-C4377739D1F1}">
      <dgm:prSet/>
      <dgm:spPr/>
      <dgm:t>
        <a:bodyPr/>
        <a:lstStyle/>
        <a:p>
          <a:r>
            <a:rPr lang="fa-IR" smtClean="0">
              <a:cs typeface="B Zar" pitchFamily="2" charset="-78"/>
            </a:rPr>
            <a:t>ملک به‌عنوان دارایی سرمایه‌ای: اشخاص اعم از حقیقی و حقوقی جهت نیل به اهداف سرمایه‌گذاری خود ملک خریداری می‌کنند.</a:t>
          </a:r>
          <a:endParaRPr lang="en-US">
            <a:cs typeface="B Zar" pitchFamily="2" charset="-78"/>
          </a:endParaRPr>
        </a:p>
      </dgm:t>
    </dgm:pt>
    <dgm:pt modelId="{38C6FA54-D3A5-4B66-8792-7396F62A9B7A}" type="parTrans" cxnId="{94870F92-9179-4801-8EB9-9332BDF14D21}">
      <dgm:prSet/>
      <dgm:spPr/>
      <dgm:t>
        <a:bodyPr/>
        <a:lstStyle/>
        <a:p>
          <a:endParaRPr lang="en-US">
            <a:cs typeface="B Zar" pitchFamily="2" charset="-78"/>
          </a:endParaRPr>
        </a:p>
      </dgm:t>
    </dgm:pt>
    <dgm:pt modelId="{AC4C8B7B-F246-4F9D-B1B2-20B5D756F846}" type="sibTrans" cxnId="{94870F92-9179-4801-8EB9-9332BDF14D21}">
      <dgm:prSet/>
      <dgm:spPr/>
      <dgm:t>
        <a:bodyPr/>
        <a:lstStyle/>
        <a:p>
          <a:endParaRPr lang="en-US">
            <a:cs typeface="B Zar" pitchFamily="2" charset="-78"/>
          </a:endParaRPr>
        </a:p>
      </dgm:t>
    </dgm:pt>
    <dgm:pt modelId="{90DE0C1C-B92E-44C1-84F9-1828C2D1A86C}" type="pres">
      <dgm:prSet presAssocID="{A6533244-475C-44E4-88B7-FF90D216BB6F}" presName="composite" presStyleCnt="0">
        <dgm:presLayoutVars>
          <dgm:chMax val="1"/>
          <dgm:dir/>
          <dgm:resizeHandles val="exact"/>
        </dgm:presLayoutVars>
      </dgm:prSet>
      <dgm:spPr/>
      <dgm:t>
        <a:bodyPr/>
        <a:lstStyle/>
        <a:p>
          <a:endParaRPr lang="en-US"/>
        </a:p>
      </dgm:t>
    </dgm:pt>
    <dgm:pt modelId="{2B5268FF-1BBA-48AB-8762-B1CFEED9E56C}" type="pres">
      <dgm:prSet presAssocID="{EC579ABF-FE10-4DE3-8F37-D0A983FB027C}" presName="roof" presStyleLbl="dkBgShp" presStyleIdx="0" presStyleCnt="2"/>
      <dgm:spPr/>
      <dgm:t>
        <a:bodyPr/>
        <a:lstStyle/>
        <a:p>
          <a:endParaRPr lang="en-US"/>
        </a:p>
      </dgm:t>
    </dgm:pt>
    <dgm:pt modelId="{091EF7D6-2D1F-4787-8293-8C31AEE2CF77}" type="pres">
      <dgm:prSet presAssocID="{EC579ABF-FE10-4DE3-8F37-D0A983FB027C}" presName="pillars" presStyleCnt="0"/>
      <dgm:spPr/>
    </dgm:pt>
    <dgm:pt modelId="{9533C24A-3204-4D62-B4DB-85158A3F9354}" type="pres">
      <dgm:prSet presAssocID="{EC579ABF-FE10-4DE3-8F37-D0A983FB027C}" presName="pillar1" presStyleLbl="node1" presStyleIdx="0" presStyleCnt="2">
        <dgm:presLayoutVars>
          <dgm:bulletEnabled val="1"/>
        </dgm:presLayoutVars>
      </dgm:prSet>
      <dgm:spPr/>
      <dgm:t>
        <a:bodyPr/>
        <a:lstStyle/>
        <a:p>
          <a:endParaRPr lang="en-US"/>
        </a:p>
      </dgm:t>
    </dgm:pt>
    <dgm:pt modelId="{68EB7AB5-B2DD-4A4D-9AF2-2C539DDDDA1E}" type="pres">
      <dgm:prSet presAssocID="{20AE0447-4882-4B23-9BD9-9781DB38930E}" presName="pillarX" presStyleLbl="node1" presStyleIdx="1" presStyleCnt="2">
        <dgm:presLayoutVars>
          <dgm:bulletEnabled val="1"/>
        </dgm:presLayoutVars>
      </dgm:prSet>
      <dgm:spPr/>
      <dgm:t>
        <a:bodyPr/>
        <a:lstStyle/>
        <a:p>
          <a:endParaRPr lang="en-US"/>
        </a:p>
      </dgm:t>
    </dgm:pt>
    <dgm:pt modelId="{2DDFFA4D-42E2-4D79-9CCA-A0538A8D53F1}" type="pres">
      <dgm:prSet presAssocID="{EC579ABF-FE10-4DE3-8F37-D0A983FB027C}" presName="base" presStyleLbl="dkBgShp" presStyleIdx="1" presStyleCnt="2"/>
      <dgm:spPr/>
    </dgm:pt>
  </dgm:ptLst>
  <dgm:cxnLst>
    <dgm:cxn modelId="{A64FEB82-C662-4A52-BCC8-0001F685BCDE}" type="presOf" srcId="{A6533244-475C-44E4-88B7-FF90D216BB6F}" destId="{90DE0C1C-B92E-44C1-84F9-1828C2D1A86C}" srcOrd="0" destOrd="0" presId="urn:microsoft.com/office/officeart/2005/8/layout/hList3"/>
    <dgm:cxn modelId="{7F3E50DB-336C-4D45-B1FB-6E07BEA45122}" type="presOf" srcId="{3A7A4488-3A4A-4068-94D8-C4377739D1F1}" destId="{9533C24A-3204-4D62-B4DB-85158A3F9354}" srcOrd="0" destOrd="0" presId="urn:microsoft.com/office/officeart/2005/8/layout/hList3"/>
    <dgm:cxn modelId="{B346FFDC-9466-419F-981F-6CE26D29B594}" type="presOf" srcId="{EC579ABF-FE10-4DE3-8F37-D0A983FB027C}" destId="{2B5268FF-1BBA-48AB-8762-B1CFEED9E56C}" srcOrd="0" destOrd="0" presId="urn:microsoft.com/office/officeart/2005/8/layout/hList3"/>
    <dgm:cxn modelId="{67937190-89A9-48A3-8DD3-E03D02806684}" srcId="{EC579ABF-FE10-4DE3-8F37-D0A983FB027C}" destId="{20AE0447-4882-4B23-9BD9-9781DB38930E}" srcOrd="1" destOrd="0" parTransId="{26F112DA-B1FD-432F-8011-0815AD1C7739}" sibTransId="{4B0B2C5A-C333-4CFC-B06E-32335D36F8E9}"/>
    <dgm:cxn modelId="{7D83829E-FF07-423E-996B-300FFAE9C125}" type="presOf" srcId="{20AE0447-4882-4B23-9BD9-9781DB38930E}" destId="{68EB7AB5-B2DD-4A4D-9AF2-2C539DDDDA1E}" srcOrd="0" destOrd="0" presId="urn:microsoft.com/office/officeart/2005/8/layout/hList3"/>
    <dgm:cxn modelId="{94870F92-9179-4801-8EB9-9332BDF14D21}" srcId="{EC579ABF-FE10-4DE3-8F37-D0A983FB027C}" destId="{3A7A4488-3A4A-4068-94D8-C4377739D1F1}" srcOrd="0" destOrd="0" parTransId="{38C6FA54-D3A5-4B66-8792-7396F62A9B7A}" sibTransId="{AC4C8B7B-F246-4F9D-B1B2-20B5D756F846}"/>
    <dgm:cxn modelId="{AF20A4AE-B31B-4ECA-B49F-CBA1D1AF0BC5}" srcId="{A6533244-475C-44E4-88B7-FF90D216BB6F}" destId="{EC579ABF-FE10-4DE3-8F37-D0A983FB027C}" srcOrd="0" destOrd="0" parTransId="{11BA437E-8EE3-4DEA-94F8-623B71D773C3}" sibTransId="{496C66B2-58C2-490F-85A5-20F0AD2FB583}"/>
    <dgm:cxn modelId="{88350A60-7FDB-44C7-9E93-BDE538336137}" type="presParOf" srcId="{90DE0C1C-B92E-44C1-84F9-1828C2D1A86C}" destId="{2B5268FF-1BBA-48AB-8762-B1CFEED9E56C}" srcOrd="0" destOrd="0" presId="urn:microsoft.com/office/officeart/2005/8/layout/hList3"/>
    <dgm:cxn modelId="{4E174B91-DBDE-4809-9C52-27B63C8260D9}" type="presParOf" srcId="{90DE0C1C-B92E-44C1-84F9-1828C2D1A86C}" destId="{091EF7D6-2D1F-4787-8293-8C31AEE2CF77}" srcOrd="1" destOrd="0" presId="urn:microsoft.com/office/officeart/2005/8/layout/hList3"/>
    <dgm:cxn modelId="{ABCBD6C0-EF49-4002-B701-E0FEA7B234AF}" type="presParOf" srcId="{091EF7D6-2D1F-4787-8293-8C31AEE2CF77}" destId="{9533C24A-3204-4D62-B4DB-85158A3F9354}" srcOrd="0" destOrd="0" presId="urn:microsoft.com/office/officeart/2005/8/layout/hList3"/>
    <dgm:cxn modelId="{9C54EBF2-AE76-4FDB-8EF1-6EF89350738D}" type="presParOf" srcId="{091EF7D6-2D1F-4787-8293-8C31AEE2CF77}" destId="{68EB7AB5-B2DD-4A4D-9AF2-2C539DDDDA1E}" srcOrd="1" destOrd="0" presId="urn:microsoft.com/office/officeart/2005/8/layout/hList3"/>
    <dgm:cxn modelId="{230ACAF5-CA02-4A4E-987F-2318B1BB3810}" type="presParOf" srcId="{90DE0C1C-B92E-44C1-84F9-1828C2D1A86C}" destId="{2DDFFA4D-42E2-4D79-9CCA-A0538A8D53F1}"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26526FE-4911-4F0B-B021-DD9CA2B7DF17}" type="doc">
      <dgm:prSet loTypeId="urn:microsoft.com/office/officeart/2005/8/layout/list1" loCatId="list" qsTypeId="urn:microsoft.com/office/officeart/2005/8/quickstyle/3d1" qsCatId="3D" csTypeId="urn:microsoft.com/office/officeart/2005/8/colors/colorful3" csCatId="colorful" phldr="1"/>
      <dgm:spPr/>
      <dgm:t>
        <a:bodyPr/>
        <a:lstStyle/>
        <a:p>
          <a:endParaRPr lang="en-US"/>
        </a:p>
      </dgm:t>
    </dgm:pt>
    <dgm:pt modelId="{A2C8D944-4F48-4E88-AF49-2019A07C6BCC}">
      <dgm:prSet/>
      <dgm:spPr/>
      <dgm:t>
        <a:bodyPr/>
        <a:lstStyle/>
        <a:p>
          <a:pPr algn="ctr" rtl="1"/>
          <a:r>
            <a:rPr lang="fa-IR" dirty="0" smtClean="0">
              <a:cs typeface="B Zar" pitchFamily="2" charset="-78"/>
            </a:rPr>
            <a:t>بازار مصرف ( </a:t>
          </a:r>
          <a:r>
            <a:rPr lang="en-US" dirty="0" smtClean="0">
              <a:cs typeface="B Zar" pitchFamily="2" charset="-78"/>
            </a:rPr>
            <a:t>space market/usage market</a:t>
          </a:r>
          <a:r>
            <a:rPr lang="fa-IR" dirty="0" smtClean="0">
              <a:cs typeface="B Zar" pitchFamily="2" charset="-78"/>
            </a:rPr>
            <a:t> )</a:t>
          </a:r>
          <a:endParaRPr lang="en-US" dirty="0">
            <a:cs typeface="B Zar" pitchFamily="2" charset="-78"/>
          </a:endParaRPr>
        </a:p>
      </dgm:t>
    </dgm:pt>
    <dgm:pt modelId="{A11181CB-3E69-4771-B03F-AA0E87BD2882}" type="parTrans" cxnId="{12DACDEB-169E-4464-AD37-200822FF4E1A}">
      <dgm:prSet/>
      <dgm:spPr/>
      <dgm:t>
        <a:bodyPr/>
        <a:lstStyle/>
        <a:p>
          <a:endParaRPr lang="en-US">
            <a:cs typeface="B Zar" pitchFamily="2" charset="-78"/>
          </a:endParaRPr>
        </a:p>
      </dgm:t>
    </dgm:pt>
    <dgm:pt modelId="{4D544DA5-83FA-4E3D-8494-7A797C9BA5FB}" type="sibTrans" cxnId="{12DACDEB-169E-4464-AD37-200822FF4E1A}">
      <dgm:prSet/>
      <dgm:spPr/>
      <dgm:t>
        <a:bodyPr/>
        <a:lstStyle/>
        <a:p>
          <a:endParaRPr lang="en-US">
            <a:cs typeface="B Zar" pitchFamily="2" charset="-78"/>
          </a:endParaRPr>
        </a:p>
      </dgm:t>
    </dgm:pt>
    <dgm:pt modelId="{5759F0FE-8DBB-49D6-B982-E9F517D74A35}">
      <dgm:prSet/>
      <dgm:spPr/>
      <dgm:t>
        <a:bodyPr/>
        <a:lstStyle/>
        <a:p>
          <a:pPr rtl="1"/>
          <a:r>
            <a:rPr lang="fa-IR" dirty="0" smtClean="0">
              <a:cs typeface="B Zar" pitchFamily="2" charset="-78"/>
            </a:rPr>
            <a:t>بازار مصرف (یا حق مصرف) املاک و مستغلات است. از این نوع بازار اغلب به‌عنوان بازار اجاره (</a:t>
          </a:r>
          <a:r>
            <a:rPr lang="en-US" dirty="0" smtClean="0">
              <a:cs typeface="B Zar" pitchFamily="2" charset="-78"/>
            </a:rPr>
            <a:t>rental market</a:t>
          </a:r>
          <a:r>
            <a:rPr lang="fa-IR" dirty="0" smtClean="0">
              <a:cs typeface="B Zar" pitchFamily="2" charset="-78"/>
            </a:rPr>
            <a:t> ) یاد می‌شود.</a:t>
          </a:r>
          <a:endParaRPr lang="en-US" dirty="0">
            <a:cs typeface="B Zar" pitchFamily="2" charset="-78"/>
          </a:endParaRPr>
        </a:p>
      </dgm:t>
    </dgm:pt>
    <dgm:pt modelId="{94669FAE-974C-479C-8859-66CD6D2E66C5}" type="parTrans" cxnId="{583B4D71-E977-44C4-8FFA-DCF121148A82}">
      <dgm:prSet/>
      <dgm:spPr/>
      <dgm:t>
        <a:bodyPr/>
        <a:lstStyle/>
        <a:p>
          <a:endParaRPr lang="en-US">
            <a:cs typeface="B Zar" pitchFamily="2" charset="-78"/>
          </a:endParaRPr>
        </a:p>
      </dgm:t>
    </dgm:pt>
    <dgm:pt modelId="{5E31626D-4044-4320-A3BA-66B4E7B4FC84}" type="sibTrans" cxnId="{583B4D71-E977-44C4-8FFA-DCF121148A82}">
      <dgm:prSet/>
      <dgm:spPr/>
      <dgm:t>
        <a:bodyPr/>
        <a:lstStyle/>
        <a:p>
          <a:endParaRPr lang="en-US">
            <a:cs typeface="B Zar" pitchFamily="2" charset="-78"/>
          </a:endParaRPr>
        </a:p>
      </dgm:t>
    </dgm:pt>
    <dgm:pt modelId="{12C568B2-2108-4C3E-A476-5BFBA83183A7}">
      <dgm:prSet/>
      <dgm:spPr/>
      <dgm:t>
        <a:bodyPr/>
        <a:lstStyle/>
        <a:p>
          <a:pPr algn="ctr" rtl="1"/>
          <a:r>
            <a:rPr lang="fa-IR" dirty="0" smtClean="0">
              <a:cs typeface="B Zar" pitchFamily="2" charset="-78"/>
            </a:rPr>
            <a:t>بازار دارایی (</a:t>
          </a:r>
          <a:r>
            <a:rPr lang="en-US" dirty="0" smtClean="0">
              <a:cs typeface="B Zar" pitchFamily="2" charset="-78"/>
            </a:rPr>
            <a:t>asset market</a:t>
          </a:r>
          <a:r>
            <a:rPr lang="fa-IR" dirty="0" smtClean="0">
              <a:cs typeface="B Zar" pitchFamily="2" charset="-78"/>
            </a:rPr>
            <a:t> )</a:t>
          </a:r>
          <a:endParaRPr lang="en-US" dirty="0">
            <a:cs typeface="B Zar" pitchFamily="2" charset="-78"/>
          </a:endParaRPr>
        </a:p>
      </dgm:t>
    </dgm:pt>
    <dgm:pt modelId="{0B299763-CFE1-450B-A1F0-BF00F60F5C6A}" type="parTrans" cxnId="{99A9898C-5818-4F64-A6E1-BA669C341834}">
      <dgm:prSet/>
      <dgm:spPr/>
      <dgm:t>
        <a:bodyPr/>
        <a:lstStyle/>
        <a:p>
          <a:endParaRPr lang="en-US">
            <a:cs typeface="B Zar" pitchFamily="2" charset="-78"/>
          </a:endParaRPr>
        </a:p>
      </dgm:t>
    </dgm:pt>
    <dgm:pt modelId="{201FBDF6-8C8B-4AA6-9A26-9F74F5FB973F}" type="sibTrans" cxnId="{99A9898C-5818-4F64-A6E1-BA669C341834}">
      <dgm:prSet/>
      <dgm:spPr/>
      <dgm:t>
        <a:bodyPr/>
        <a:lstStyle/>
        <a:p>
          <a:endParaRPr lang="en-US">
            <a:cs typeface="B Zar" pitchFamily="2" charset="-78"/>
          </a:endParaRPr>
        </a:p>
      </dgm:t>
    </dgm:pt>
    <dgm:pt modelId="{B053B546-9AAD-4BA3-952B-2308E88F1094}">
      <dgm:prSet/>
      <dgm:spPr/>
      <dgm:t>
        <a:bodyPr/>
        <a:lstStyle/>
        <a:p>
          <a:pPr rtl="1"/>
          <a:r>
            <a:rPr lang="fa-IR" dirty="0" smtClean="0">
              <a:cs typeface="B Zar" pitchFamily="2" charset="-78"/>
            </a:rPr>
            <a:t>بازار مالکیت املاک و مستغلات است. از این نوع بازار اغلب به‌عنوان بازار ملک (</a:t>
          </a:r>
          <a:r>
            <a:rPr lang="en-US" dirty="0" smtClean="0">
              <a:cs typeface="B Zar" pitchFamily="2" charset="-78"/>
            </a:rPr>
            <a:t>property market</a:t>
          </a:r>
          <a:r>
            <a:rPr lang="fa-IR" dirty="0" smtClean="0">
              <a:cs typeface="B Zar" pitchFamily="2" charset="-78"/>
            </a:rPr>
            <a:t> ) یاد می‌شود. </a:t>
          </a:r>
          <a:endParaRPr lang="en-US" dirty="0">
            <a:cs typeface="B Zar" pitchFamily="2" charset="-78"/>
          </a:endParaRPr>
        </a:p>
      </dgm:t>
    </dgm:pt>
    <dgm:pt modelId="{E1C12C7D-17B3-44C4-8F18-C6305FFA0A83}" type="parTrans" cxnId="{7A0BD5B7-03F5-4605-AA69-D9D55ACD8AA3}">
      <dgm:prSet/>
      <dgm:spPr/>
      <dgm:t>
        <a:bodyPr/>
        <a:lstStyle/>
        <a:p>
          <a:endParaRPr lang="en-US">
            <a:cs typeface="B Zar" pitchFamily="2" charset="-78"/>
          </a:endParaRPr>
        </a:p>
      </dgm:t>
    </dgm:pt>
    <dgm:pt modelId="{51092644-1CE9-44BF-846D-2C514ECD0DFD}" type="sibTrans" cxnId="{7A0BD5B7-03F5-4605-AA69-D9D55ACD8AA3}">
      <dgm:prSet/>
      <dgm:spPr/>
      <dgm:t>
        <a:bodyPr/>
        <a:lstStyle/>
        <a:p>
          <a:endParaRPr lang="en-US">
            <a:cs typeface="B Zar" pitchFamily="2" charset="-78"/>
          </a:endParaRPr>
        </a:p>
      </dgm:t>
    </dgm:pt>
    <dgm:pt modelId="{78DECB33-A412-4188-ADE4-40A83417642E}" type="pres">
      <dgm:prSet presAssocID="{626526FE-4911-4F0B-B021-DD9CA2B7DF17}" presName="linear" presStyleCnt="0">
        <dgm:presLayoutVars>
          <dgm:dir/>
          <dgm:animLvl val="lvl"/>
          <dgm:resizeHandles val="exact"/>
        </dgm:presLayoutVars>
      </dgm:prSet>
      <dgm:spPr/>
      <dgm:t>
        <a:bodyPr/>
        <a:lstStyle/>
        <a:p>
          <a:endParaRPr lang="en-US"/>
        </a:p>
      </dgm:t>
    </dgm:pt>
    <dgm:pt modelId="{C521D1E1-C38A-4612-BE7C-8E37CEACED61}" type="pres">
      <dgm:prSet presAssocID="{A2C8D944-4F48-4E88-AF49-2019A07C6BCC}" presName="parentLin" presStyleCnt="0"/>
      <dgm:spPr/>
      <dgm:t>
        <a:bodyPr/>
        <a:lstStyle/>
        <a:p>
          <a:endParaRPr lang="en-US"/>
        </a:p>
      </dgm:t>
    </dgm:pt>
    <dgm:pt modelId="{08F89174-5B66-47B4-BB83-99283F8989BE}" type="pres">
      <dgm:prSet presAssocID="{A2C8D944-4F48-4E88-AF49-2019A07C6BCC}" presName="parentLeftMargin" presStyleLbl="node1" presStyleIdx="0" presStyleCnt="2"/>
      <dgm:spPr/>
      <dgm:t>
        <a:bodyPr/>
        <a:lstStyle/>
        <a:p>
          <a:endParaRPr lang="en-US"/>
        </a:p>
      </dgm:t>
    </dgm:pt>
    <dgm:pt modelId="{C2E3243A-A635-4729-BBC6-D60077D422FE}" type="pres">
      <dgm:prSet presAssocID="{A2C8D944-4F48-4E88-AF49-2019A07C6BCC}" presName="parentText" presStyleLbl="node1" presStyleIdx="0" presStyleCnt="2">
        <dgm:presLayoutVars>
          <dgm:chMax val="0"/>
          <dgm:bulletEnabled val="1"/>
        </dgm:presLayoutVars>
      </dgm:prSet>
      <dgm:spPr/>
      <dgm:t>
        <a:bodyPr/>
        <a:lstStyle/>
        <a:p>
          <a:endParaRPr lang="en-US"/>
        </a:p>
      </dgm:t>
    </dgm:pt>
    <dgm:pt modelId="{EEBD8282-7F5B-468C-AFD4-78FC7CCB5044}" type="pres">
      <dgm:prSet presAssocID="{A2C8D944-4F48-4E88-AF49-2019A07C6BCC}" presName="negativeSpace" presStyleCnt="0"/>
      <dgm:spPr/>
      <dgm:t>
        <a:bodyPr/>
        <a:lstStyle/>
        <a:p>
          <a:endParaRPr lang="en-US"/>
        </a:p>
      </dgm:t>
    </dgm:pt>
    <dgm:pt modelId="{852FEFC7-BF5A-4219-9AF6-681BF677B43A}" type="pres">
      <dgm:prSet presAssocID="{A2C8D944-4F48-4E88-AF49-2019A07C6BCC}" presName="childText" presStyleLbl="conFgAcc1" presStyleIdx="0" presStyleCnt="2">
        <dgm:presLayoutVars>
          <dgm:bulletEnabled val="1"/>
        </dgm:presLayoutVars>
      </dgm:prSet>
      <dgm:spPr/>
      <dgm:t>
        <a:bodyPr/>
        <a:lstStyle/>
        <a:p>
          <a:endParaRPr lang="en-US"/>
        </a:p>
      </dgm:t>
    </dgm:pt>
    <dgm:pt modelId="{BFEC6C5F-0C69-4B0B-A6BF-DA3362BD070B}" type="pres">
      <dgm:prSet presAssocID="{4D544DA5-83FA-4E3D-8494-7A797C9BA5FB}" presName="spaceBetweenRectangles" presStyleCnt="0"/>
      <dgm:spPr/>
      <dgm:t>
        <a:bodyPr/>
        <a:lstStyle/>
        <a:p>
          <a:endParaRPr lang="en-US"/>
        </a:p>
      </dgm:t>
    </dgm:pt>
    <dgm:pt modelId="{A6F1107A-D552-44F7-9E7F-14189C77559B}" type="pres">
      <dgm:prSet presAssocID="{12C568B2-2108-4C3E-A476-5BFBA83183A7}" presName="parentLin" presStyleCnt="0"/>
      <dgm:spPr/>
      <dgm:t>
        <a:bodyPr/>
        <a:lstStyle/>
        <a:p>
          <a:endParaRPr lang="en-US"/>
        </a:p>
      </dgm:t>
    </dgm:pt>
    <dgm:pt modelId="{B9D2B130-A6E2-4A66-B87D-883643C29A71}" type="pres">
      <dgm:prSet presAssocID="{12C568B2-2108-4C3E-A476-5BFBA83183A7}" presName="parentLeftMargin" presStyleLbl="node1" presStyleIdx="0" presStyleCnt="2"/>
      <dgm:spPr/>
      <dgm:t>
        <a:bodyPr/>
        <a:lstStyle/>
        <a:p>
          <a:endParaRPr lang="en-US"/>
        </a:p>
      </dgm:t>
    </dgm:pt>
    <dgm:pt modelId="{584E205B-463C-4FC6-931C-AAEECFFD2C5B}" type="pres">
      <dgm:prSet presAssocID="{12C568B2-2108-4C3E-A476-5BFBA83183A7}" presName="parentText" presStyleLbl="node1" presStyleIdx="1" presStyleCnt="2">
        <dgm:presLayoutVars>
          <dgm:chMax val="0"/>
          <dgm:bulletEnabled val="1"/>
        </dgm:presLayoutVars>
      </dgm:prSet>
      <dgm:spPr/>
      <dgm:t>
        <a:bodyPr/>
        <a:lstStyle/>
        <a:p>
          <a:endParaRPr lang="en-US"/>
        </a:p>
      </dgm:t>
    </dgm:pt>
    <dgm:pt modelId="{B3E99D97-3133-4EB5-B415-85ADAD58617D}" type="pres">
      <dgm:prSet presAssocID="{12C568B2-2108-4C3E-A476-5BFBA83183A7}" presName="negativeSpace" presStyleCnt="0"/>
      <dgm:spPr/>
      <dgm:t>
        <a:bodyPr/>
        <a:lstStyle/>
        <a:p>
          <a:endParaRPr lang="en-US"/>
        </a:p>
      </dgm:t>
    </dgm:pt>
    <dgm:pt modelId="{8D3342D1-4DB9-4675-8E13-F8E7457E7EF5}" type="pres">
      <dgm:prSet presAssocID="{12C568B2-2108-4C3E-A476-5BFBA83183A7}" presName="childText" presStyleLbl="conFgAcc1" presStyleIdx="1" presStyleCnt="2">
        <dgm:presLayoutVars>
          <dgm:bulletEnabled val="1"/>
        </dgm:presLayoutVars>
      </dgm:prSet>
      <dgm:spPr/>
      <dgm:t>
        <a:bodyPr/>
        <a:lstStyle/>
        <a:p>
          <a:endParaRPr lang="en-US"/>
        </a:p>
      </dgm:t>
    </dgm:pt>
  </dgm:ptLst>
  <dgm:cxnLst>
    <dgm:cxn modelId="{63D90A98-DF76-45AF-B72D-5C9A62C4D3C4}" type="presOf" srcId="{12C568B2-2108-4C3E-A476-5BFBA83183A7}" destId="{B9D2B130-A6E2-4A66-B87D-883643C29A71}" srcOrd="0" destOrd="0" presId="urn:microsoft.com/office/officeart/2005/8/layout/list1"/>
    <dgm:cxn modelId="{CA844B97-830F-43C7-ADE6-EA6D55DBA403}" type="presOf" srcId="{12C568B2-2108-4C3E-A476-5BFBA83183A7}" destId="{584E205B-463C-4FC6-931C-AAEECFFD2C5B}" srcOrd="1" destOrd="0" presId="urn:microsoft.com/office/officeart/2005/8/layout/list1"/>
    <dgm:cxn modelId="{1BCFA0C7-5D18-477C-BA33-DE2EF37C7248}" type="presOf" srcId="{A2C8D944-4F48-4E88-AF49-2019A07C6BCC}" destId="{C2E3243A-A635-4729-BBC6-D60077D422FE}" srcOrd="1" destOrd="0" presId="urn:microsoft.com/office/officeart/2005/8/layout/list1"/>
    <dgm:cxn modelId="{7A0BD5B7-03F5-4605-AA69-D9D55ACD8AA3}" srcId="{12C568B2-2108-4C3E-A476-5BFBA83183A7}" destId="{B053B546-9AAD-4BA3-952B-2308E88F1094}" srcOrd="0" destOrd="0" parTransId="{E1C12C7D-17B3-44C4-8F18-C6305FFA0A83}" sibTransId="{51092644-1CE9-44BF-846D-2C514ECD0DFD}"/>
    <dgm:cxn modelId="{583B4D71-E977-44C4-8FFA-DCF121148A82}" srcId="{A2C8D944-4F48-4E88-AF49-2019A07C6BCC}" destId="{5759F0FE-8DBB-49D6-B982-E9F517D74A35}" srcOrd="0" destOrd="0" parTransId="{94669FAE-974C-479C-8859-66CD6D2E66C5}" sibTransId="{5E31626D-4044-4320-A3BA-66B4E7B4FC84}"/>
    <dgm:cxn modelId="{35A60638-343E-4DEF-8E62-CB1AA2A0CFF9}" type="presOf" srcId="{626526FE-4911-4F0B-B021-DD9CA2B7DF17}" destId="{78DECB33-A412-4188-ADE4-40A83417642E}" srcOrd="0" destOrd="0" presId="urn:microsoft.com/office/officeart/2005/8/layout/list1"/>
    <dgm:cxn modelId="{12DACDEB-169E-4464-AD37-200822FF4E1A}" srcId="{626526FE-4911-4F0B-B021-DD9CA2B7DF17}" destId="{A2C8D944-4F48-4E88-AF49-2019A07C6BCC}" srcOrd="0" destOrd="0" parTransId="{A11181CB-3E69-4771-B03F-AA0E87BD2882}" sibTransId="{4D544DA5-83FA-4E3D-8494-7A797C9BA5FB}"/>
    <dgm:cxn modelId="{2EF53B44-8D72-4C5B-9B15-6AF4E63CE3FF}" type="presOf" srcId="{B053B546-9AAD-4BA3-952B-2308E88F1094}" destId="{8D3342D1-4DB9-4675-8E13-F8E7457E7EF5}" srcOrd="0" destOrd="0" presId="urn:microsoft.com/office/officeart/2005/8/layout/list1"/>
    <dgm:cxn modelId="{0B78D417-BA9E-4713-AD79-0F6430919466}" type="presOf" srcId="{5759F0FE-8DBB-49D6-B982-E9F517D74A35}" destId="{852FEFC7-BF5A-4219-9AF6-681BF677B43A}" srcOrd="0" destOrd="0" presId="urn:microsoft.com/office/officeart/2005/8/layout/list1"/>
    <dgm:cxn modelId="{99A9898C-5818-4F64-A6E1-BA669C341834}" srcId="{626526FE-4911-4F0B-B021-DD9CA2B7DF17}" destId="{12C568B2-2108-4C3E-A476-5BFBA83183A7}" srcOrd="1" destOrd="0" parTransId="{0B299763-CFE1-450B-A1F0-BF00F60F5C6A}" sibTransId="{201FBDF6-8C8B-4AA6-9A26-9F74F5FB973F}"/>
    <dgm:cxn modelId="{4F3EAC4F-E5C7-4783-A100-1CA62743E8EB}" type="presOf" srcId="{A2C8D944-4F48-4E88-AF49-2019A07C6BCC}" destId="{08F89174-5B66-47B4-BB83-99283F8989BE}" srcOrd="0" destOrd="0" presId="urn:microsoft.com/office/officeart/2005/8/layout/list1"/>
    <dgm:cxn modelId="{9B9304C0-6026-4810-996E-34D63BE5A4CD}" type="presParOf" srcId="{78DECB33-A412-4188-ADE4-40A83417642E}" destId="{C521D1E1-C38A-4612-BE7C-8E37CEACED61}" srcOrd="0" destOrd="0" presId="urn:microsoft.com/office/officeart/2005/8/layout/list1"/>
    <dgm:cxn modelId="{C59E130B-C91A-4EBD-B422-C36BB2AABF02}" type="presParOf" srcId="{C521D1E1-C38A-4612-BE7C-8E37CEACED61}" destId="{08F89174-5B66-47B4-BB83-99283F8989BE}" srcOrd="0" destOrd="0" presId="urn:microsoft.com/office/officeart/2005/8/layout/list1"/>
    <dgm:cxn modelId="{853AF262-247B-42B0-BC47-FE4C0A37A49E}" type="presParOf" srcId="{C521D1E1-C38A-4612-BE7C-8E37CEACED61}" destId="{C2E3243A-A635-4729-BBC6-D60077D422FE}" srcOrd="1" destOrd="0" presId="urn:microsoft.com/office/officeart/2005/8/layout/list1"/>
    <dgm:cxn modelId="{B9F33BA8-6C67-479E-AED9-F15D53115D9E}" type="presParOf" srcId="{78DECB33-A412-4188-ADE4-40A83417642E}" destId="{EEBD8282-7F5B-468C-AFD4-78FC7CCB5044}" srcOrd="1" destOrd="0" presId="urn:microsoft.com/office/officeart/2005/8/layout/list1"/>
    <dgm:cxn modelId="{4D9DE3BC-E595-4731-8331-ED8C9B7AF380}" type="presParOf" srcId="{78DECB33-A412-4188-ADE4-40A83417642E}" destId="{852FEFC7-BF5A-4219-9AF6-681BF677B43A}" srcOrd="2" destOrd="0" presId="urn:microsoft.com/office/officeart/2005/8/layout/list1"/>
    <dgm:cxn modelId="{EA2FF3B6-4A5B-4DC9-BEA3-2EBF505339F4}" type="presParOf" srcId="{78DECB33-A412-4188-ADE4-40A83417642E}" destId="{BFEC6C5F-0C69-4B0B-A6BF-DA3362BD070B}" srcOrd="3" destOrd="0" presId="urn:microsoft.com/office/officeart/2005/8/layout/list1"/>
    <dgm:cxn modelId="{4E4F680B-9F04-4E85-A2E4-2DCC82C30D65}" type="presParOf" srcId="{78DECB33-A412-4188-ADE4-40A83417642E}" destId="{A6F1107A-D552-44F7-9E7F-14189C77559B}" srcOrd="4" destOrd="0" presId="urn:microsoft.com/office/officeart/2005/8/layout/list1"/>
    <dgm:cxn modelId="{22902A4B-2C95-4268-A2D8-8291A3B51229}" type="presParOf" srcId="{A6F1107A-D552-44F7-9E7F-14189C77559B}" destId="{B9D2B130-A6E2-4A66-B87D-883643C29A71}" srcOrd="0" destOrd="0" presId="urn:microsoft.com/office/officeart/2005/8/layout/list1"/>
    <dgm:cxn modelId="{F584C0CE-34F7-4B18-B89D-8BEBC087E64D}" type="presParOf" srcId="{A6F1107A-D552-44F7-9E7F-14189C77559B}" destId="{584E205B-463C-4FC6-931C-AAEECFFD2C5B}" srcOrd="1" destOrd="0" presId="urn:microsoft.com/office/officeart/2005/8/layout/list1"/>
    <dgm:cxn modelId="{76EA50D9-5E2D-43DF-A96A-653283ED080A}" type="presParOf" srcId="{78DECB33-A412-4188-ADE4-40A83417642E}" destId="{B3E99D97-3133-4EB5-B415-85ADAD58617D}" srcOrd="5" destOrd="0" presId="urn:microsoft.com/office/officeart/2005/8/layout/list1"/>
    <dgm:cxn modelId="{14699B9F-28DA-4AA6-BBF4-6F47D945AC6B}" type="presParOf" srcId="{78DECB33-A412-4188-ADE4-40A83417642E}" destId="{8D3342D1-4DB9-4675-8E13-F8E7457E7EF5}"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CA81F87-14A4-4776-B7FE-439B8D0D59C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75C910F-78A5-4007-B79A-547FA8BF45F5}">
      <dgm:prSet/>
      <dgm:spPr/>
      <dgm:t>
        <a:bodyPr/>
        <a:lstStyle/>
        <a:p>
          <a:pPr algn="justLow" rtl="1"/>
          <a:r>
            <a:rPr lang="fa-IR" dirty="0" smtClean="0">
              <a:cs typeface="B Zar" pitchFamily="2" charset="-78"/>
            </a:rPr>
            <a:t>از نظرگاه اقتصادی این دارایی‌ها اصالتاً شامل ادعاهایی است بر جریان‌های نقدی آتی (به‌عنوان مثال اجاره‌هایی که ساختمان برای مالکانش ایجاد می‌کند). به‌طوری‌که این دارایی‌ها قابل‌مقایسه</a:t>
          </a:r>
          <a:r>
            <a:rPr lang="fa-IR" dirty="0" smtClean="0"/>
            <a:t> </a:t>
          </a:r>
          <a:r>
            <a:rPr lang="fa-IR" dirty="0" smtClean="0">
              <a:cs typeface="B Zar" pitchFamily="2" charset="-78"/>
            </a:rPr>
            <a:t>با دیگر دارایی‌های سرمایه‌ای مانند اوراق قرضه و سهام در بازار سرمایه اند. بنابراین، بازار دارایی املاک و مستغلات را باید به‌عنوان بخشی از بازار سرمایۀ بزرگ‌تر (نه فقط بازار اوراق بهادار) درنظر گرفت. بازاری که شامل تمام انواع دارایی‌های سرمایه‌ای است.</a:t>
          </a:r>
          <a:endParaRPr lang="en-US" dirty="0">
            <a:cs typeface="B Zar" pitchFamily="2" charset="-78"/>
          </a:endParaRPr>
        </a:p>
      </dgm:t>
    </dgm:pt>
    <dgm:pt modelId="{6B7C04CB-C76A-4F75-B10A-ECD4602E3721}" type="parTrans" cxnId="{218E1988-8CDD-462F-AEBE-C9A927650D96}">
      <dgm:prSet/>
      <dgm:spPr/>
      <dgm:t>
        <a:bodyPr/>
        <a:lstStyle/>
        <a:p>
          <a:endParaRPr lang="en-US"/>
        </a:p>
      </dgm:t>
    </dgm:pt>
    <dgm:pt modelId="{74184266-0800-4D56-8A89-E660B33E4AFB}" type="sibTrans" cxnId="{218E1988-8CDD-462F-AEBE-C9A927650D96}">
      <dgm:prSet/>
      <dgm:spPr/>
      <dgm:t>
        <a:bodyPr/>
        <a:lstStyle/>
        <a:p>
          <a:endParaRPr lang="en-US"/>
        </a:p>
      </dgm:t>
    </dgm:pt>
    <dgm:pt modelId="{26A97788-E37F-415A-A95D-8DA230DF39C2}" type="pres">
      <dgm:prSet presAssocID="{6CA81F87-14A4-4776-B7FE-439B8D0D59C3}" presName="linear" presStyleCnt="0">
        <dgm:presLayoutVars>
          <dgm:animLvl val="lvl"/>
          <dgm:resizeHandles val="exact"/>
        </dgm:presLayoutVars>
      </dgm:prSet>
      <dgm:spPr/>
      <dgm:t>
        <a:bodyPr/>
        <a:lstStyle/>
        <a:p>
          <a:endParaRPr lang="en-US"/>
        </a:p>
      </dgm:t>
    </dgm:pt>
    <dgm:pt modelId="{79455AEF-EDB1-45F9-9F5C-ECF71C390F11}" type="pres">
      <dgm:prSet presAssocID="{775C910F-78A5-4007-B79A-547FA8BF45F5}" presName="parentText" presStyleLbl="node1" presStyleIdx="0" presStyleCnt="1" custLinFactNeighborY="-749">
        <dgm:presLayoutVars>
          <dgm:chMax val="0"/>
          <dgm:bulletEnabled val="1"/>
        </dgm:presLayoutVars>
      </dgm:prSet>
      <dgm:spPr>
        <a:prstGeom prst="verticalScroll">
          <a:avLst/>
        </a:prstGeom>
      </dgm:spPr>
      <dgm:t>
        <a:bodyPr/>
        <a:lstStyle/>
        <a:p>
          <a:endParaRPr lang="en-US"/>
        </a:p>
      </dgm:t>
    </dgm:pt>
  </dgm:ptLst>
  <dgm:cxnLst>
    <dgm:cxn modelId="{218E1988-8CDD-462F-AEBE-C9A927650D96}" srcId="{6CA81F87-14A4-4776-B7FE-439B8D0D59C3}" destId="{775C910F-78A5-4007-B79A-547FA8BF45F5}" srcOrd="0" destOrd="0" parTransId="{6B7C04CB-C76A-4F75-B10A-ECD4602E3721}" sibTransId="{74184266-0800-4D56-8A89-E660B33E4AFB}"/>
    <dgm:cxn modelId="{15EFBB03-8353-413A-800B-AD30F5782A60}" type="presOf" srcId="{775C910F-78A5-4007-B79A-547FA8BF45F5}" destId="{79455AEF-EDB1-45F9-9F5C-ECF71C390F11}" srcOrd="0" destOrd="0" presId="urn:microsoft.com/office/officeart/2005/8/layout/vList2"/>
    <dgm:cxn modelId="{AD1F390C-99E1-473A-B510-1B243AB881EF}" type="presOf" srcId="{6CA81F87-14A4-4776-B7FE-439B8D0D59C3}" destId="{26A97788-E37F-415A-A95D-8DA230DF39C2}" srcOrd="0" destOrd="0" presId="urn:microsoft.com/office/officeart/2005/8/layout/vList2"/>
    <dgm:cxn modelId="{8BA76592-8CBA-4763-9DA9-1C22447563AF}" type="presParOf" srcId="{26A97788-E37F-415A-A95D-8DA230DF39C2}" destId="{79455AEF-EDB1-45F9-9F5C-ECF71C390F11}"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736891-08CB-4E51-B0CD-2CC1B56CE41E}">
      <dsp:nvSpPr>
        <dsp:cNvPr id="0" name=""/>
        <dsp:cNvSpPr/>
      </dsp:nvSpPr>
      <dsp:spPr>
        <a:xfrm>
          <a:off x="0" y="0"/>
          <a:ext cx="1607343" cy="50260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1">
            <a:lnSpc>
              <a:spcPct val="90000"/>
            </a:lnSpc>
            <a:spcBef>
              <a:spcPct val="0"/>
            </a:spcBef>
            <a:spcAft>
              <a:spcPct val="35000"/>
            </a:spcAft>
          </a:pPr>
          <a:r>
            <a:rPr lang="fa-IR" sz="1800" kern="1200" dirty="0" smtClean="0">
              <a:cs typeface="B Zar" pitchFamily="2" charset="-78"/>
            </a:rPr>
            <a:t>اقتصاددان: از منظر ریسک و بازده سرمایه‌گذاری بررسی می‌کند.</a:t>
          </a:r>
          <a:endParaRPr lang="en-US" sz="1800" kern="1200" dirty="0">
            <a:cs typeface="B Zar" pitchFamily="2" charset="-78"/>
          </a:endParaRPr>
        </a:p>
      </dsp:txBody>
      <dsp:txXfrm>
        <a:off x="0" y="2010410"/>
        <a:ext cx="1607343" cy="2010410"/>
      </dsp:txXfrm>
    </dsp:sp>
    <dsp:sp modelId="{9E27975F-1489-4D96-9296-3679031ABBA2}">
      <dsp:nvSpPr>
        <dsp:cNvPr id="0" name=""/>
        <dsp:cNvSpPr/>
      </dsp:nvSpPr>
      <dsp:spPr>
        <a:xfrm>
          <a:off x="48220" y="301561"/>
          <a:ext cx="1510903" cy="1673666"/>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CC1CD6-10EE-4466-85B6-524878F3FF21}">
      <dsp:nvSpPr>
        <dsp:cNvPr id="0" name=""/>
        <dsp:cNvSpPr/>
      </dsp:nvSpPr>
      <dsp:spPr>
        <a:xfrm>
          <a:off x="1655564" y="0"/>
          <a:ext cx="1607343" cy="50260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1">
            <a:lnSpc>
              <a:spcPct val="90000"/>
            </a:lnSpc>
            <a:spcBef>
              <a:spcPct val="0"/>
            </a:spcBef>
            <a:spcAft>
              <a:spcPct val="35000"/>
            </a:spcAft>
          </a:pPr>
          <a:r>
            <a:rPr lang="fa-IR" sz="1800" kern="1200" dirty="0" smtClean="0">
              <a:cs typeface="B Zar" pitchFamily="2" charset="-78"/>
            </a:rPr>
            <a:t>وکیل: از منظر مجموعه حقوق مترتب بر ملک بررسی می‌کند.</a:t>
          </a:r>
          <a:endParaRPr lang="en-US" sz="1800" kern="1200" dirty="0">
            <a:cs typeface="B Zar" pitchFamily="2" charset="-78"/>
          </a:endParaRPr>
        </a:p>
      </dsp:txBody>
      <dsp:txXfrm>
        <a:off x="1655564" y="2010410"/>
        <a:ext cx="1607343" cy="2010410"/>
      </dsp:txXfrm>
    </dsp:sp>
    <dsp:sp modelId="{57A6B26D-F531-4425-8FC9-31BC60FC1DEE}">
      <dsp:nvSpPr>
        <dsp:cNvPr id="0" name=""/>
        <dsp:cNvSpPr/>
      </dsp:nvSpPr>
      <dsp:spPr>
        <a:xfrm>
          <a:off x="1703784" y="301561"/>
          <a:ext cx="1510903" cy="1673666"/>
        </a:xfrm>
        <a:prstGeom prst="ellipse">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95657E-8D1C-416F-8D54-0564AE3C4245}">
      <dsp:nvSpPr>
        <dsp:cNvPr id="0" name=""/>
        <dsp:cNvSpPr/>
      </dsp:nvSpPr>
      <dsp:spPr>
        <a:xfrm>
          <a:off x="3311128" y="0"/>
          <a:ext cx="1607343" cy="50260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1">
            <a:lnSpc>
              <a:spcPct val="90000"/>
            </a:lnSpc>
            <a:spcBef>
              <a:spcPct val="0"/>
            </a:spcBef>
            <a:spcAft>
              <a:spcPct val="35000"/>
            </a:spcAft>
          </a:pPr>
          <a:r>
            <a:rPr lang="fa-IR" sz="1800" kern="1200" dirty="0" smtClean="0">
              <a:cs typeface="B Zar" pitchFamily="2" charset="-78"/>
            </a:rPr>
            <a:t>کارشناس محیط زیست: از منظر آثار زیست‌شناسانۀ ساخت‌وساز بررسی می‌کند.</a:t>
          </a:r>
          <a:endParaRPr lang="en-US" sz="1800" kern="1200" dirty="0">
            <a:cs typeface="B Zar" pitchFamily="2" charset="-78"/>
          </a:endParaRPr>
        </a:p>
      </dsp:txBody>
      <dsp:txXfrm>
        <a:off x="3311128" y="2010410"/>
        <a:ext cx="1607343" cy="2010410"/>
      </dsp:txXfrm>
    </dsp:sp>
    <dsp:sp modelId="{E9085436-BBF1-409C-906E-C40931D40E2E}">
      <dsp:nvSpPr>
        <dsp:cNvPr id="0" name=""/>
        <dsp:cNvSpPr/>
      </dsp:nvSpPr>
      <dsp:spPr>
        <a:xfrm>
          <a:off x="3359348" y="301561"/>
          <a:ext cx="1510903" cy="1673666"/>
        </a:xfrm>
        <a:prstGeom prst="ellipse">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9075CD-D7EE-4EAE-87A7-A5D94354490D}">
      <dsp:nvSpPr>
        <dsp:cNvPr id="0" name=""/>
        <dsp:cNvSpPr/>
      </dsp:nvSpPr>
      <dsp:spPr>
        <a:xfrm>
          <a:off x="4966692" y="0"/>
          <a:ext cx="1607343" cy="50260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1">
            <a:lnSpc>
              <a:spcPct val="90000"/>
            </a:lnSpc>
            <a:spcBef>
              <a:spcPct val="0"/>
            </a:spcBef>
            <a:spcAft>
              <a:spcPct val="35000"/>
            </a:spcAft>
          </a:pPr>
          <a:r>
            <a:rPr lang="fa-IR" sz="1800" kern="1200" dirty="0" smtClean="0">
              <a:cs typeface="B Zar" pitchFamily="2" charset="-78"/>
            </a:rPr>
            <a:t>مهندس عمران: از منظر ساختار فیزیکی سازه‌ها بررسی می‌کند.</a:t>
          </a:r>
          <a:endParaRPr lang="en-US" sz="1800" kern="1200" dirty="0">
            <a:cs typeface="B Zar" pitchFamily="2" charset="-78"/>
          </a:endParaRPr>
        </a:p>
      </dsp:txBody>
      <dsp:txXfrm>
        <a:off x="4966692" y="2010410"/>
        <a:ext cx="1607343" cy="2010410"/>
      </dsp:txXfrm>
    </dsp:sp>
    <dsp:sp modelId="{5FE23C0E-8E1A-479E-8C13-A443FFC63775}">
      <dsp:nvSpPr>
        <dsp:cNvPr id="0" name=""/>
        <dsp:cNvSpPr/>
      </dsp:nvSpPr>
      <dsp:spPr>
        <a:xfrm>
          <a:off x="5014912" y="301561"/>
          <a:ext cx="1510903" cy="1673666"/>
        </a:xfrm>
        <a:prstGeom prst="ellipse">
          <a:avLst/>
        </a:prstGeom>
        <a:blipFill rotWithShape="0">
          <a:blip xmlns:r="http://schemas.openxmlformats.org/officeDocument/2006/relationships" r:embed="rId4"/>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BA0118-B3CD-42BC-98A2-25A41FB81BB7}">
      <dsp:nvSpPr>
        <dsp:cNvPr id="0" name=""/>
        <dsp:cNvSpPr/>
      </dsp:nvSpPr>
      <dsp:spPr>
        <a:xfrm>
          <a:off x="6622256" y="0"/>
          <a:ext cx="1607343" cy="50260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1">
            <a:lnSpc>
              <a:spcPct val="90000"/>
            </a:lnSpc>
            <a:spcBef>
              <a:spcPct val="0"/>
            </a:spcBef>
            <a:spcAft>
              <a:spcPct val="35000"/>
            </a:spcAft>
          </a:pPr>
          <a:r>
            <a:rPr lang="fa-IR" sz="1800" kern="1200" dirty="0" smtClean="0">
              <a:cs typeface="B Zar" pitchFamily="2" charset="-78"/>
            </a:rPr>
            <a:t>مهندس معمار:  از منظر زیباشناختی بنا و کارکرد‌های آن بررسی می‌کند.</a:t>
          </a:r>
          <a:endParaRPr lang="en-US" sz="1800" kern="1200" dirty="0">
            <a:cs typeface="B Zar" pitchFamily="2" charset="-78"/>
          </a:endParaRPr>
        </a:p>
      </dsp:txBody>
      <dsp:txXfrm>
        <a:off x="6622256" y="2010410"/>
        <a:ext cx="1607343" cy="2010410"/>
      </dsp:txXfrm>
    </dsp:sp>
    <dsp:sp modelId="{6F28C5B9-7E87-469D-BE91-596FDA28061E}">
      <dsp:nvSpPr>
        <dsp:cNvPr id="0" name=""/>
        <dsp:cNvSpPr/>
      </dsp:nvSpPr>
      <dsp:spPr>
        <a:xfrm>
          <a:off x="6670476" y="301561"/>
          <a:ext cx="1510903" cy="1673666"/>
        </a:xfrm>
        <a:prstGeom prst="ellipse">
          <a:avLst/>
        </a:prstGeom>
        <a:blipFill rotWithShape="0">
          <a:blip xmlns:r="http://schemas.openxmlformats.org/officeDocument/2006/relationships" r:embed="rId5"/>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54E360-35F1-405E-9B17-9680766072E6}">
      <dsp:nvSpPr>
        <dsp:cNvPr id="0" name=""/>
        <dsp:cNvSpPr/>
      </dsp:nvSpPr>
      <dsp:spPr>
        <a:xfrm>
          <a:off x="329183" y="4020820"/>
          <a:ext cx="7571232" cy="753903"/>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02FAA41-F4F7-4280-B9E1-CE4003F6A819}">
      <dsp:nvSpPr>
        <dsp:cNvPr id="0" name=""/>
        <dsp:cNvSpPr/>
      </dsp:nvSpPr>
      <dsp:spPr>
        <a:xfrm>
          <a:off x="0" y="0"/>
          <a:ext cx="4038600" cy="1507807"/>
        </a:xfrm>
        <a:prstGeom prst="rect">
          <a:avLst/>
        </a:prstGeom>
        <a:solidFill>
          <a:schemeClr val="dk2">
            <a:shade val="80000"/>
            <a:hueOff val="0"/>
            <a:satOff val="0"/>
            <a:lumOff val="0"/>
            <a:alphaOff val="0"/>
          </a:schemeClr>
        </a:solidFill>
        <a:ln>
          <a:noFill/>
        </a:ln>
        <a:effectLst/>
        <a:sp3d extrusionH="50600">
          <a:bevelT w="80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rtl="1">
            <a:lnSpc>
              <a:spcPct val="90000"/>
            </a:lnSpc>
            <a:spcBef>
              <a:spcPct val="0"/>
            </a:spcBef>
            <a:spcAft>
              <a:spcPct val="35000"/>
            </a:spcAft>
          </a:pPr>
          <a:r>
            <a:rPr lang="fa-IR" sz="3800" kern="1200" dirty="0" smtClean="0">
              <a:cs typeface="B Titr" pitchFamily="2" charset="-78"/>
            </a:rPr>
            <a:t>تأمین مالی</a:t>
          </a:r>
          <a:endParaRPr lang="en-US" sz="3800" kern="1200" dirty="0">
            <a:cs typeface="B Titr" pitchFamily="2" charset="-78"/>
          </a:endParaRPr>
        </a:p>
      </dsp:txBody>
      <dsp:txXfrm>
        <a:off x="0" y="0"/>
        <a:ext cx="4038600" cy="1507807"/>
      </dsp:txXfrm>
    </dsp:sp>
    <dsp:sp modelId="{94C5DE12-44C6-4527-8793-00690C06E40F}">
      <dsp:nvSpPr>
        <dsp:cNvPr id="0" name=""/>
        <dsp:cNvSpPr/>
      </dsp:nvSpPr>
      <dsp:spPr>
        <a:xfrm>
          <a:off x="0" y="1507807"/>
          <a:ext cx="4038600" cy="3166395"/>
        </a:xfrm>
        <a:prstGeom prst="rect">
          <a:avLst/>
        </a:prstGeom>
        <a:solidFill>
          <a:schemeClr val="l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1450" tIns="171450" rIns="171450" bIns="171450" numCol="1" spcCol="1270" anchor="ctr" anchorCtr="0">
          <a:noAutofit/>
        </a:bodyPr>
        <a:lstStyle/>
        <a:p>
          <a:pPr lvl="0" algn="ctr" defTabSz="2000250" rtl="1">
            <a:lnSpc>
              <a:spcPct val="90000"/>
            </a:lnSpc>
            <a:spcBef>
              <a:spcPct val="0"/>
            </a:spcBef>
            <a:spcAft>
              <a:spcPct val="35000"/>
            </a:spcAft>
          </a:pPr>
          <a:r>
            <a:rPr lang="fa-IR" sz="4500" kern="1200" dirty="0" smtClean="0">
              <a:cs typeface="B Zar" pitchFamily="2" charset="-78"/>
            </a:rPr>
            <a:t>چگونه منابع مالی لازم را برای سرمایه‌گذای  تأمین کنیم؟</a:t>
          </a:r>
          <a:endParaRPr lang="en-US" sz="4500" kern="1200" dirty="0">
            <a:cs typeface="B Zar" pitchFamily="2" charset="-78"/>
          </a:endParaRPr>
        </a:p>
      </dsp:txBody>
      <dsp:txXfrm>
        <a:off x="0" y="1507807"/>
        <a:ext cx="4038600" cy="3166395"/>
      </dsp:txXfrm>
    </dsp:sp>
    <dsp:sp modelId="{72511804-E3B1-4E62-B9CC-90ED413B6E80}">
      <dsp:nvSpPr>
        <dsp:cNvPr id="0" name=""/>
        <dsp:cNvSpPr/>
      </dsp:nvSpPr>
      <dsp:spPr>
        <a:xfrm>
          <a:off x="0" y="4674203"/>
          <a:ext cx="4038600" cy="351821"/>
        </a:xfrm>
        <a:prstGeom prst="rect">
          <a:avLst/>
        </a:prstGeom>
        <a:solidFill>
          <a:schemeClr val="dk2">
            <a:shade val="80000"/>
            <a:hueOff val="0"/>
            <a:satOff val="0"/>
            <a:lumOff val="0"/>
            <a:alphaOff val="0"/>
          </a:schemeClr>
        </a:solidFill>
        <a:ln>
          <a:noFill/>
        </a:ln>
        <a:effectLst/>
        <a:sp3d extrusionH="50600">
          <a:bevelT w="80600" h="80600" prst="relaxedInset"/>
          <a:bevelB w="80600" h="80600" prst="relaxedInset"/>
        </a:sp3d>
      </dsp:spPr>
      <dsp:style>
        <a:lnRef idx="0">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B3E23D1-56D1-4B32-B046-CF7E75E31193}">
      <dsp:nvSpPr>
        <dsp:cNvPr id="0" name=""/>
        <dsp:cNvSpPr/>
      </dsp:nvSpPr>
      <dsp:spPr>
        <a:xfrm>
          <a:off x="0" y="0"/>
          <a:ext cx="4038600" cy="1507807"/>
        </a:xfrm>
        <a:prstGeom prst="rect">
          <a:avLst/>
        </a:prstGeom>
        <a:solidFill>
          <a:schemeClr val="dk2">
            <a:shade val="80000"/>
            <a:hueOff val="0"/>
            <a:satOff val="0"/>
            <a:lumOff val="0"/>
            <a:alphaOff val="0"/>
          </a:schemeClr>
        </a:solidFill>
        <a:ln>
          <a:noFill/>
        </a:ln>
        <a:effectLst/>
        <a:sp3d extrusionH="50600">
          <a:bevelT w="80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rtl="1">
            <a:lnSpc>
              <a:spcPct val="90000"/>
            </a:lnSpc>
            <a:spcBef>
              <a:spcPct val="0"/>
            </a:spcBef>
            <a:spcAft>
              <a:spcPct val="35000"/>
            </a:spcAft>
          </a:pPr>
          <a:r>
            <a:rPr lang="fa-IR" sz="3800" kern="1200" dirty="0" smtClean="0">
              <a:cs typeface="B Titr" pitchFamily="2" charset="-78"/>
            </a:rPr>
            <a:t>سرمایه‌گذاری </a:t>
          </a:r>
          <a:endParaRPr lang="en-US" sz="3800" kern="1200" dirty="0">
            <a:cs typeface="B Titr" pitchFamily="2" charset="-78"/>
          </a:endParaRPr>
        </a:p>
      </dsp:txBody>
      <dsp:txXfrm>
        <a:off x="0" y="0"/>
        <a:ext cx="4038600" cy="1507807"/>
      </dsp:txXfrm>
    </dsp:sp>
    <dsp:sp modelId="{6B8372CE-44D5-45E7-9538-E8FC49377174}">
      <dsp:nvSpPr>
        <dsp:cNvPr id="0" name=""/>
        <dsp:cNvSpPr/>
      </dsp:nvSpPr>
      <dsp:spPr>
        <a:xfrm>
          <a:off x="0" y="1507807"/>
          <a:ext cx="4038600" cy="3166395"/>
        </a:xfrm>
        <a:prstGeom prst="rect">
          <a:avLst/>
        </a:prstGeom>
        <a:solidFill>
          <a:schemeClr val="l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lvl="0" algn="ctr" defTabSz="2133600" rtl="1">
            <a:lnSpc>
              <a:spcPct val="90000"/>
            </a:lnSpc>
            <a:spcBef>
              <a:spcPct val="0"/>
            </a:spcBef>
            <a:spcAft>
              <a:spcPct val="35000"/>
            </a:spcAft>
          </a:pPr>
          <a:r>
            <a:rPr lang="fa-IR" sz="4800" kern="1200" dirty="0" smtClean="0">
              <a:cs typeface="B Zar" pitchFamily="2" charset="-78"/>
            </a:rPr>
            <a:t>در چه املاک و مستغلاتی سرمایه‌گذای کنیم؟</a:t>
          </a:r>
          <a:endParaRPr lang="en-US" sz="4800" kern="1200" dirty="0">
            <a:cs typeface="B Zar" pitchFamily="2" charset="-78"/>
          </a:endParaRPr>
        </a:p>
      </dsp:txBody>
      <dsp:txXfrm>
        <a:off x="0" y="1507807"/>
        <a:ext cx="4038600" cy="3166395"/>
      </dsp:txXfrm>
    </dsp:sp>
    <dsp:sp modelId="{D5565F41-B59E-4A53-817F-490B618BA052}">
      <dsp:nvSpPr>
        <dsp:cNvPr id="0" name=""/>
        <dsp:cNvSpPr/>
      </dsp:nvSpPr>
      <dsp:spPr>
        <a:xfrm>
          <a:off x="0" y="4674203"/>
          <a:ext cx="4038600" cy="351821"/>
        </a:xfrm>
        <a:prstGeom prst="rect">
          <a:avLst/>
        </a:prstGeom>
        <a:solidFill>
          <a:schemeClr val="dk2">
            <a:shade val="80000"/>
            <a:hueOff val="0"/>
            <a:satOff val="0"/>
            <a:lumOff val="0"/>
            <a:alphaOff val="0"/>
          </a:schemeClr>
        </a:solidFill>
        <a:ln>
          <a:noFill/>
        </a:ln>
        <a:effectLst/>
        <a:sp3d extrusionH="50600">
          <a:bevelT w="80600" h="80600" prst="relaxedInset"/>
          <a:bevelB w="80600" h="80600" prst="relaxedInset"/>
        </a:sp3d>
      </dsp:spPr>
      <dsp:style>
        <a:lnRef idx="0">
          <a:scrgbClr r="0" g="0" b="0"/>
        </a:lnRef>
        <a:fillRef idx="1">
          <a:scrgbClr r="0" g="0" b="0"/>
        </a:fillRef>
        <a:effectRef idx="0">
          <a:scrgbClr r="0" g="0" b="0"/>
        </a:effectRef>
        <a:fontRef idx="minor"/>
      </dsp:style>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AC8D06-5A91-4C2E-8514-246FDC2144FB}">
      <dsp:nvSpPr>
        <dsp:cNvPr id="0" name=""/>
        <dsp:cNvSpPr/>
      </dsp:nvSpPr>
      <dsp:spPr>
        <a:xfrm rot="5400000">
          <a:off x="-397566" y="401379"/>
          <a:ext cx="2650442" cy="1855310"/>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kern="1200" dirty="0" smtClean="0">
              <a:cs typeface="B Titr" pitchFamily="2" charset="-78"/>
            </a:rPr>
            <a:t>در محیط نهاد مالی</a:t>
          </a:r>
          <a:endParaRPr lang="en-US" sz="1800" kern="1200" dirty="0">
            <a:cs typeface="B Titr" pitchFamily="2" charset="-78"/>
          </a:endParaRPr>
        </a:p>
      </dsp:txBody>
      <dsp:txXfrm rot="5400000">
        <a:off x="-397566" y="401379"/>
        <a:ext cx="2650442" cy="1855310"/>
      </dsp:txXfrm>
    </dsp:sp>
    <dsp:sp modelId="{13F883FC-4536-490B-B6CE-FE296863CB83}">
      <dsp:nvSpPr>
        <dsp:cNvPr id="0" name=""/>
        <dsp:cNvSpPr/>
      </dsp:nvSpPr>
      <dsp:spPr>
        <a:xfrm rot="5400000">
          <a:off x="4181061" y="-2321937"/>
          <a:ext cx="1722787" cy="6374289"/>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1808" tIns="21590" rIns="21590" bIns="21590" numCol="1" spcCol="1270" anchor="ctr" anchorCtr="0">
          <a:noAutofit/>
        </a:bodyPr>
        <a:lstStyle/>
        <a:p>
          <a:pPr marL="285750" lvl="1" indent="-285750" algn="justLow" defTabSz="1511300" rtl="1">
            <a:lnSpc>
              <a:spcPct val="90000"/>
            </a:lnSpc>
            <a:spcBef>
              <a:spcPct val="0"/>
            </a:spcBef>
            <a:spcAft>
              <a:spcPct val="15000"/>
            </a:spcAft>
            <a:buChar char="••"/>
          </a:pPr>
          <a:r>
            <a:rPr lang="fa-IR" sz="3400" kern="1200" dirty="0" smtClean="0">
              <a:cs typeface="B Zar" pitchFamily="2" charset="-78"/>
            </a:rPr>
            <a:t>در نقش مدیر سرمایه‌گذاری راهنمایی می‌کند در چه دارایی‌های سرمایه‌گذاری کنیم.</a:t>
          </a:r>
          <a:endParaRPr lang="en-US" sz="3400" kern="1200" dirty="0">
            <a:cs typeface="B Zar" pitchFamily="2" charset="-78"/>
          </a:endParaRPr>
        </a:p>
      </dsp:txBody>
      <dsp:txXfrm rot="5400000">
        <a:off x="4181061" y="-2321937"/>
        <a:ext cx="1722787" cy="6374289"/>
      </dsp:txXfrm>
    </dsp:sp>
    <dsp:sp modelId="{F4424DF1-7B31-4C2A-82C2-443B86EF7839}">
      <dsp:nvSpPr>
        <dsp:cNvPr id="0" name=""/>
        <dsp:cNvSpPr/>
      </dsp:nvSpPr>
      <dsp:spPr>
        <a:xfrm rot="5400000">
          <a:off x="-397566" y="2769335"/>
          <a:ext cx="2650442" cy="1855310"/>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kern="1200" dirty="0" smtClean="0">
              <a:cs typeface="B Titr" pitchFamily="2" charset="-78"/>
            </a:rPr>
            <a:t>در محیط شرکت ساختمانی</a:t>
          </a:r>
          <a:endParaRPr lang="en-US" sz="1800" kern="1200" dirty="0" smtClean="0">
            <a:cs typeface="B Titr" pitchFamily="2" charset="-78"/>
          </a:endParaRPr>
        </a:p>
      </dsp:txBody>
      <dsp:txXfrm rot="5400000">
        <a:off x="-397566" y="2769335"/>
        <a:ext cx="2650442" cy="1855310"/>
      </dsp:txXfrm>
    </dsp:sp>
    <dsp:sp modelId="{53C90ACE-04F6-424D-A4ED-3BF2BCB8126D}">
      <dsp:nvSpPr>
        <dsp:cNvPr id="0" name=""/>
        <dsp:cNvSpPr/>
      </dsp:nvSpPr>
      <dsp:spPr>
        <a:xfrm rot="5400000">
          <a:off x="4181061" y="46017"/>
          <a:ext cx="1722787" cy="6374289"/>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1808" tIns="21590" rIns="21590" bIns="21590" numCol="1" spcCol="1270" anchor="ctr" anchorCtr="0">
          <a:noAutofit/>
        </a:bodyPr>
        <a:lstStyle/>
        <a:p>
          <a:pPr marL="285750" lvl="1" indent="-285750" algn="justLow" defTabSz="1511300" rtl="1">
            <a:lnSpc>
              <a:spcPct val="90000"/>
            </a:lnSpc>
            <a:spcBef>
              <a:spcPct val="0"/>
            </a:spcBef>
            <a:spcAft>
              <a:spcPct val="15000"/>
            </a:spcAft>
            <a:buChar char="••"/>
          </a:pPr>
          <a:r>
            <a:rPr lang="fa-IR" sz="3400" kern="1200" dirty="0" smtClean="0">
              <a:cs typeface="B Zar" pitchFamily="2" charset="-78"/>
            </a:rPr>
            <a:t>در نقش مدیرمالی راهنمایی می‌کند در چه طرح‌هایی سرمایه‌گذاری کنیم.</a:t>
          </a:r>
          <a:endParaRPr lang="en-US" sz="3400" kern="1200" dirty="0">
            <a:cs typeface="B Zar" pitchFamily="2" charset="-78"/>
          </a:endParaRPr>
        </a:p>
      </dsp:txBody>
      <dsp:txXfrm rot="5400000">
        <a:off x="4181061" y="46017"/>
        <a:ext cx="1722787" cy="6374289"/>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515B78-1355-43E1-9983-01E3509430A2}">
      <dsp:nvSpPr>
        <dsp:cNvPr id="0" name=""/>
        <dsp:cNvSpPr/>
      </dsp:nvSpPr>
      <dsp:spPr>
        <a:xfrm>
          <a:off x="0" y="295142"/>
          <a:ext cx="6553200" cy="13167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08601" tIns="395732" rIns="508601" bIns="135128" numCol="1" spcCol="1270" anchor="t" anchorCtr="0">
          <a:noAutofit/>
        </a:bodyPr>
        <a:lstStyle/>
        <a:p>
          <a:pPr marL="171450" lvl="1" indent="-171450" algn="r" defTabSz="844550" rtl="1">
            <a:lnSpc>
              <a:spcPct val="90000"/>
            </a:lnSpc>
            <a:spcBef>
              <a:spcPct val="0"/>
            </a:spcBef>
            <a:spcAft>
              <a:spcPct val="15000"/>
            </a:spcAft>
            <a:buChar char="••"/>
          </a:pPr>
          <a:r>
            <a:rPr lang="fa-IR" sz="1900" kern="1200" dirty="0" smtClean="0">
              <a:cs typeface="B Zar" pitchFamily="2" charset="-78"/>
            </a:rPr>
            <a:t>تجزیه و تحلیل بازار املاک و مستغلات</a:t>
          </a:r>
          <a:endParaRPr lang="en-US" sz="1900" kern="1200" dirty="0">
            <a:cs typeface="B Zar" pitchFamily="2" charset="-78"/>
          </a:endParaRPr>
        </a:p>
        <a:p>
          <a:pPr marL="171450" lvl="1" indent="-171450" algn="r" defTabSz="844550" rtl="1">
            <a:lnSpc>
              <a:spcPct val="90000"/>
            </a:lnSpc>
            <a:spcBef>
              <a:spcPct val="0"/>
            </a:spcBef>
            <a:spcAft>
              <a:spcPct val="15000"/>
            </a:spcAft>
            <a:buChar char="••"/>
          </a:pPr>
          <a:r>
            <a:rPr lang="fa-IR" sz="1900" kern="1200" dirty="0" smtClean="0">
              <a:cs typeface="B Zar" pitchFamily="2" charset="-78"/>
            </a:rPr>
            <a:t>ارزشیابی ملک</a:t>
          </a:r>
          <a:endParaRPr lang="en-US" sz="1900" kern="1200" dirty="0">
            <a:cs typeface="B Zar" pitchFamily="2" charset="-78"/>
          </a:endParaRPr>
        </a:p>
      </dsp:txBody>
      <dsp:txXfrm>
        <a:off x="0" y="295142"/>
        <a:ext cx="6553200" cy="1316700"/>
      </dsp:txXfrm>
    </dsp:sp>
    <dsp:sp modelId="{A85E8DE7-2734-4B51-94FA-8B7A3ED8C6B4}">
      <dsp:nvSpPr>
        <dsp:cNvPr id="0" name=""/>
        <dsp:cNvSpPr/>
      </dsp:nvSpPr>
      <dsp:spPr>
        <a:xfrm>
          <a:off x="327660" y="14702"/>
          <a:ext cx="4587240" cy="56088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3387" tIns="0" rIns="173387" bIns="0" numCol="1" spcCol="1270" anchor="ctr" anchorCtr="0">
          <a:noAutofit/>
        </a:bodyPr>
        <a:lstStyle/>
        <a:p>
          <a:pPr lvl="0" algn="ctr" defTabSz="844550" rtl="1">
            <a:lnSpc>
              <a:spcPct val="90000"/>
            </a:lnSpc>
            <a:spcBef>
              <a:spcPct val="0"/>
            </a:spcBef>
            <a:spcAft>
              <a:spcPct val="35000"/>
            </a:spcAft>
          </a:pPr>
          <a:r>
            <a:rPr lang="fa-IR" sz="1900" kern="1200" dirty="0" smtClean="0">
              <a:cs typeface="B Titr" pitchFamily="2" charset="-78"/>
            </a:rPr>
            <a:t>تجزیه وتحلیل اساسی املاک و مستغلات</a:t>
          </a:r>
          <a:endParaRPr lang="en-US" sz="1900" kern="1200" dirty="0">
            <a:cs typeface="B Titr" pitchFamily="2" charset="-78"/>
          </a:endParaRPr>
        </a:p>
      </dsp:txBody>
      <dsp:txXfrm>
        <a:off x="327660" y="14702"/>
        <a:ext cx="4587240" cy="560880"/>
      </dsp:txXfrm>
    </dsp:sp>
    <dsp:sp modelId="{0C97355A-8A9D-427B-92E1-B5AF69C316DF}">
      <dsp:nvSpPr>
        <dsp:cNvPr id="0" name=""/>
        <dsp:cNvSpPr/>
      </dsp:nvSpPr>
      <dsp:spPr>
        <a:xfrm>
          <a:off x="0" y="1994882"/>
          <a:ext cx="6553200" cy="13167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08601" tIns="395732" rIns="508601" bIns="135128" numCol="1" spcCol="1270" anchor="t" anchorCtr="0">
          <a:noAutofit/>
        </a:bodyPr>
        <a:lstStyle/>
        <a:p>
          <a:pPr marL="171450" lvl="1" indent="-171450" algn="r" defTabSz="844550" rtl="1">
            <a:lnSpc>
              <a:spcPct val="90000"/>
            </a:lnSpc>
            <a:spcBef>
              <a:spcPct val="0"/>
            </a:spcBef>
            <a:spcAft>
              <a:spcPct val="15000"/>
            </a:spcAft>
            <a:buChar char="••"/>
          </a:pPr>
          <a:r>
            <a:rPr lang="fa-IR" sz="1900" kern="1200" dirty="0" smtClean="0">
              <a:cs typeface="B Zar" pitchFamily="2" charset="-78"/>
            </a:rPr>
            <a:t>اهرم مالی و هزینۀ سرمایه</a:t>
          </a:r>
          <a:endParaRPr lang="en-US" sz="1900" kern="1200" dirty="0">
            <a:cs typeface="B Zar" pitchFamily="2" charset="-78"/>
          </a:endParaRPr>
        </a:p>
        <a:p>
          <a:pPr marL="171450" lvl="1" indent="-171450" algn="r" defTabSz="844550" rtl="1">
            <a:lnSpc>
              <a:spcPct val="90000"/>
            </a:lnSpc>
            <a:spcBef>
              <a:spcPct val="0"/>
            </a:spcBef>
            <a:spcAft>
              <a:spcPct val="15000"/>
            </a:spcAft>
            <a:buChar char="••"/>
          </a:pPr>
          <a:r>
            <a:rPr lang="fa-IR" sz="1900" kern="1200" dirty="0" smtClean="0">
              <a:cs typeface="B Zar" pitchFamily="2" charset="-78"/>
            </a:rPr>
            <a:t>تعیین ترکیب سرمایه</a:t>
          </a:r>
          <a:endParaRPr lang="en-US" sz="1900" kern="1200" dirty="0">
            <a:cs typeface="B Zar" pitchFamily="2" charset="-78"/>
          </a:endParaRPr>
        </a:p>
      </dsp:txBody>
      <dsp:txXfrm>
        <a:off x="0" y="1994882"/>
        <a:ext cx="6553200" cy="1316700"/>
      </dsp:txXfrm>
    </dsp:sp>
    <dsp:sp modelId="{A21B54FE-1259-4431-8213-8EE186667BC9}">
      <dsp:nvSpPr>
        <dsp:cNvPr id="0" name=""/>
        <dsp:cNvSpPr/>
      </dsp:nvSpPr>
      <dsp:spPr>
        <a:xfrm>
          <a:off x="327660" y="1714442"/>
          <a:ext cx="4587240" cy="56088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3387" tIns="0" rIns="173387" bIns="0" numCol="1" spcCol="1270" anchor="ctr" anchorCtr="0">
          <a:noAutofit/>
        </a:bodyPr>
        <a:lstStyle/>
        <a:p>
          <a:pPr lvl="0" algn="ctr" defTabSz="844550" rtl="1">
            <a:lnSpc>
              <a:spcPct val="90000"/>
            </a:lnSpc>
            <a:spcBef>
              <a:spcPct val="0"/>
            </a:spcBef>
            <a:spcAft>
              <a:spcPct val="35000"/>
            </a:spcAft>
          </a:pPr>
          <a:r>
            <a:rPr lang="fa-IR" sz="1900" kern="1200" dirty="0" smtClean="0">
              <a:cs typeface="B Titr" pitchFamily="2" charset="-78"/>
            </a:rPr>
            <a:t>استفاده از اهرم در سرمایه‌گذاری </a:t>
          </a:r>
          <a:endParaRPr lang="en-US" sz="1900" kern="1200" dirty="0">
            <a:cs typeface="B Titr" pitchFamily="2" charset="-78"/>
          </a:endParaRPr>
        </a:p>
      </dsp:txBody>
      <dsp:txXfrm>
        <a:off x="327660" y="1714442"/>
        <a:ext cx="4587240" cy="560880"/>
      </dsp:txXfrm>
    </dsp:sp>
    <dsp:sp modelId="{AC1ABAEC-AFC8-49F2-9503-FCF13D907C59}">
      <dsp:nvSpPr>
        <dsp:cNvPr id="0" name=""/>
        <dsp:cNvSpPr/>
      </dsp:nvSpPr>
      <dsp:spPr>
        <a:xfrm>
          <a:off x="0" y="3694622"/>
          <a:ext cx="6553200" cy="13167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08601" tIns="395732" rIns="508601" bIns="135128" numCol="1" spcCol="1270" anchor="t" anchorCtr="0">
          <a:noAutofit/>
        </a:bodyPr>
        <a:lstStyle/>
        <a:p>
          <a:pPr marL="171450" lvl="1" indent="-171450" algn="r" defTabSz="844550" rtl="1">
            <a:lnSpc>
              <a:spcPct val="90000"/>
            </a:lnSpc>
            <a:spcBef>
              <a:spcPct val="0"/>
            </a:spcBef>
            <a:spcAft>
              <a:spcPct val="15000"/>
            </a:spcAft>
            <a:buChar char="••"/>
          </a:pPr>
          <a:r>
            <a:rPr lang="fa-IR" sz="1900" kern="1200" dirty="0" smtClean="0">
              <a:cs typeface="B Zar" pitchFamily="2" charset="-78"/>
            </a:rPr>
            <a:t>نظریۀ مدرن سبد دارایی‌ها و متنوع‌سازی</a:t>
          </a:r>
          <a:endParaRPr lang="en-US" sz="1900" kern="1200" dirty="0">
            <a:cs typeface="B Zar" pitchFamily="2" charset="-78"/>
          </a:endParaRPr>
        </a:p>
        <a:p>
          <a:pPr marL="171450" lvl="1" indent="-171450" algn="r" defTabSz="844550" rtl="1">
            <a:lnSpc>
              <a:spcPct val="90000"/>
            </a:lnSpc>
            <a:spcBef>
              <a:spcPct val="0"/>
            </a:spcBef>
            <a:spcAft>
              <a:spcPct val="15000"/>
            </a:spcAft>
            <a:buChar char="••"/>
          </a:pPr>
          <a:r>
            <a:rPr lang="en-US" sz="1900" kern="1200" dirty="0" smtClean="0">
              <a:cs typeface="B Zar" pitchFamily="2" charset="-78"/>
            </a:rPr>
            <a:t>CAPM</a:t>
          </a:r>
          <a:r>
            <a:rPr lang="fa-IR" sz="1900" kern="1200" dirty="0" smtClean="0">
              <a:cs typeface="B Zar" pitchFamily="2" charset="-78"/>
            </a:rPr>
            <a:t> و قیمت‌گذاری ریسک</a:t>
          </a:r>
          <a:endParaRPr lang="en-US" sz="1900" kern="1200" dirty="0">
            <a:cs typeface="B Zar" pitchFamily="2" charset="-78"/>
          </a:endParaRPr>
        </a:p>
      </dsp:txBody>
      <dsp:txXfrm>
        <a:off x="0" y="3694622"/>
        <a:ext cx="6553200" cy="1316700"/>
      </dsp:txXfrm>
    </dsp:sp>
    <dsp:sp modelId="{1E3A41C5-0D47-4982-A7F6-C0175856B9AE}">
      <dsp:nvSpPr>
        <dsp:cNvPr id="0" name=""/>
        <dsp:cNvSpPr/>
      </dsp:nvSpPr>
      <dsp:spPr>
        <a:xfrm>
          <a:off x="327660" y="3414182"/>
          <a:ext cx="4587240" cy="56088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3387" tIns="0" rIns="173387" bIns="0" numCol="1" spcCol="1270" anchor="ctr" anchorCtr="0">
          <a:noAutofit/>
        </a:bodyPr>
        <a:lstStyle/>
        <a:p>
          <a:pPr lvl="0" algn="ctr" defTabSz="844550" rtl="1">
            <a:lnSpc>
              <a:spcPct val="90000"/>
            </a:lnSpc>
            <a:spcBef>
              <a:spcPct val="0"/>
            </a:spcBef>
            <a:spcAft>
              <a:spcPct val="35000"/>
            </a:spcAft>
          </a:pPr>
          <a:r>
            <a:rPr lang="fa-IR" sz="1900" kern="1200" dirty="0" smtClean="0">
              <a:cs typeface="B Titr" pitchFamily="2" charset="-78"/>
            </a:rPr>
            <a:t>نظریۀ سبد دارایی‌ها </a:t>
          </a:r>
          <a:endParaRPr lang="en-US" sz="1900" kern="1200" dirty="0">
            <a:cs typeface="B Titr" pitchFamily="2" charset="-78"/>
          </a:endParaRPr>
        </a:p>
      </dsp:txBody>
      <dsp:txXfrm>
        <a:off x="327660" y="3414182"/>
        <a:ext cx="4587240" cy="560880"/>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C20F724-AAEC-4982-9F0D-7EC6B17B0DDE}">
      <dsp:nvSpPr>
        <dsp:cNvPr id="0" name=""/>
        <dsp:cNvSpPr/>
      </dsp:nvSpPr>
      <dsp:spPr>
        <a:xfrm>
          <a:off x="0" y="327789"/>
          <a:ext cx="6476999" cy="11781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02687" tIns="354076" rIns="502687" bIns="120904" numCol="1" spcCol="1270" anchor="t" anchorCtr="0">
          <a:noAutofit/>
        </a:bodyPr>
        <a:lstStyle/>
        <a:p>
          <a:pPr marL="171450" lvl="1" indent="-171450" algn="r" defTabSz="755650" rtl="1">
            <a:lnSpc>
              <a:spcPct val="90000"/>
            </a:lnSpc>
            <a:spcBef>
              <a:spcPct val="0"/>
            </a:spcBef>
            <a:spcAft>
              <a:spcPct val="15000"/>
            </a:spcAft>
            <a:buChar char="••"/>
          </a:pPr>
          <a:r>
            <a:rPr lang="fa-IR" sz="1700" kern="1200" dirty="0" smtClean="0">
              <a:cs typeface="B Zar" pitchFamily="2" charset="-78"/>
            </a:rPr>
            <a:t>بازار اولیۀ رهن</a:t>
          </a:r>
          <a:endParaRPr lang="en-US" sz="1700" kern="1200" dirty="0">
            <a:cs typeface="B Zar" pitchFamily="2" charset="-78"/>
          </a:endParaRPr>
        </a:p>
        <a:p>
          <a:pPr marL="171450" lvl="1" indent="-171450" algn="r" defTabSz="755650" rtl="1">
            <a:lnSpc>
              <a:spcPct val="90000"/>
            </a:lnSpc>
            <a:spcBef>
              <a:spcPct val="0"/>
            </a:spcBef>
            <a:spcAft>
              <a:spcPct val="15000"/>
            </a:spcAft>
            <a:buChar char="••"/>
          </a:pPr>
          <a:r>
            <a:rPr lang="fa-IR" sz="1700" kern="1200" dirty="0" smtClean="0">
              <a:cs typeface="B Zar" pitchFamily="2" charset="-78"/>
            </a:rPr>
            <a:t>بازار ثانویۀ رهن</a:t>
          </a:r>
          <a:endParaRPr lang="en-US" sz="1700" kern="1200" dirty="0">
            <a:cs typeface="B Zar" pitchFamily="2" charset="-78"/>
          </a:endParaRPr>
        </a:p>
      </dsp:txBody>
      <dsp:txXfrm>
        <a:off x="0" y="327789"/>
        <a:ext cx="6476999" cy="1178100"/>
      </dsp:txXfrm>
    </dsp:sp>
    <dsp:sp modelId="{19AEDAC8-3D29-44C1-8366-1302655ACD16}">
      <dsp:nvSpPr>
        <dsp:cNvPr id="0" name=""/>
        <dsp:cNvSpPr/>
      </dsp:nvSpPr>
      <dsp:spPr>
        <a:xfrm>
          <a:off x="323850" y="76869"/>
          <a:ext cx="4533900" cy="50184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1371" tIns="0" rIns="171371" bIns="0" numCol="1" spcCol="1270" anchor="ctr" anchorCtr="0">
          <a:noAutofit/>
        </a:bodyPr>
        <a:lstStyle/>
        <a:p>
          <a:pPr lvl="0" algn="ctr" defTabSz="755650" rtl="1">
            <a:lnSpc>
              <a:spcPct val="90000"/>
            </a:lnSpc>
            <a:spcBef>
              <a:spcPct val="0"/>
            </a:spcBef>
            <a:spcAft>
              <a:spcPct val="35000"/>
            </a:spcAft>
          </a:pPr>
          <a:r>
            <a:rPr lang="fa-IR" sz="1700" kern="1200" dirty="0" smtClean="0">
              <a:cs typeface="B Titr" pitchFamily="2" charset="-78"/>
            </a:rPr>
            <a:t>بازارهای املاک و مستغلات</a:t>
          </a:r>
          <a:endParaRPr lang="en-US" sz="1700" kern="1200" dirty="0">
            <a:cs typeface="B Titr" pitchFamily="2" charset="-78"/>
          </a:endParaRPr>
        </a:p>
      </dsp:txBody>
      <dsp:txXfrm>
        <a:off x="323850" y="76869"/>
        <a:ext cx="4533900" cy="501840"/>
      </dsp:txXfrm>
    </dsp:sp>
    <dsp:sp modelId="{401568D8-8B94-4A3B-A4B8-C0CC498AEA34}">
      <dsp:nvSpPr>
        <dsp:cNvPr id="0" name=""/>
        <dsp:cNvSpPr/>
      </dsp:nvSpPr>
      <dsp:spPr>
        <a:xfrm>
          <a:off x="0" y="1848609"/>
          <a:ext cx="6476999" cy="1579725"/>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02687" tIns="354076" rIns="502687" bIns="120904" numCol="1" spcCol="1270" anchor="t" anchorCtr="0">
          <a:noAutofit/>
        </a:bodyPr>
        <a:lstStyle/>
        <a:p>
          <a:pPr marL="171450" lvl="1" indent="-171450" algn="r" defTabSz="755650" rtl="1">
            <a:lnSpc>
              <a:spcPct val="90000"/>
            </a:lnSpc>
            <a:spcBef>
              <a:spcPct val="0"/>
            </a:spcBef>
            <a:spcAft>
              <a:spcPct val="15000"/>
            </a:spcAft>
            <a:buChar char="••"/>
          </a:pPr>
          <a:r>
            <a:rPr lang="fa-IR" sz="1700" kern="1200" dirty="0" smtClean="0">
              <a:cs typeface="B Zar" pitchFamily="2" charset="-78"/>
            </a:rPr>
            <a:t>بانک‌های رهنی</a:t>
          </a:r>
          <a:endParaRPr lang="en-US" sz="1700" kern="1200" dirty="0">
            <a:cs typeface="B Zar" pitchFamily="2" charset="-78"/>
          </a:endParaRPr>
        </a:p>
        <a:p>
          <a:pPr marL="171450" lvl="1" indent="-171450" algn="r" defTabSz="755650" rtl="1">
            <a:lnSpc>
              <a:spcPct val="90000"/>
            </a:lnSpc>
            <a:spcBef>
              <a:spcPct val="0"/>
            </a:spcBef>
            <a:spcAft>
              <a:spcPct val="15000"/>
            </a:spcAft>
            <a:buChar char="••"/>
          </a:pPr>
          <a:r>
            <a:rPr lang="fa-IR" sz="1700" kern="1200" dirty="0" smtClean="0">
              <a:cs typeface="B Zar" pitchFamily="2" charset="-78"/>
            </a:rPr>
            <a:t>مؤسسات پس‌انداز و وام</a:t>
          </a:r>
          <a:endParaRPr lang="en-US" sz="1700" kern="1200" dirty="0">
            <a:cs typeface="B Zar" pitchFamily="2" charset="-78"/>
          </a:endParaRPr>
        </a:p>
        <a:p>
          <a:pPr marL="171450" lvl="1" indent="-171450" algn="r" defTabSz="755650" rtl="1">
            <a:lnSpc>
              <a:spcPct val="90000"/>
            </a:lnSpc>
            <a:spcBef>
              <a:spcPct val="0"/>
            </a:spcBef>
            <a:spcAft>
              <a:spcPct val="15000"/>
            </a:spcAft>
            <a:buChar char="••"/>
          </a:pPr>
          <a:r>
            <a:rPr lang="fa-IR" sz="1700" kern="1200" dirty="0" smtClean="0">
              <a:cs typeface="B Zar" pitchFamily="2" charset="-78"/>
            </a:rPr>
            <a:t>نهادهای رهنی وابسته به دولت</a:t>
          </a:r>
          <a:endParaRPr lang="en-US" sz="1700" kern="1200" dirty="0">
            <a:cs typeface="B Zar" pitchFamily="2" charset="-78"/>
          </a:endParaRPr>
        </a:p>
      </dsp:txBody>
      <dsp:txXfrm>
        <a:off x="0" y="1848609"/>
        <a:ext cx="6476999" cy="1579725"/>
      </dsp:txXfrm>
    </dsp:sp>
    <dsp:sp modelId="{D5AB7999-4CA1-4DD0-B576-44329BE370DA}">
      <dsp:nvSpPr>
        <dsp:cNvPr id="0" name=""/>
        <dsp:cNvSpPr/>
      </dsp:nvSpPr>
      <dsp:spPr>
        <a:xfrm>
          <a:off x="323850" y="1597689"/>
          <a:ext cx="4533900" cy="50184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1371" tIns="0" rIns="171371" bIns="0" numCol="1" spcCol="1270" anchor="ctr" anchorCtr="0">
          <a:noAutofit/>
        </a:bodyPr>
        <a:lstStyle/>
        <a:p>
          <a:pPr lvl="0" algn="ctr" defTabSz="755650" rtl="1">
            <a:lnSpc>
              <a:spcPct val="90000"/>
            </a:lnSpc>
            <a:spcBef>
              <a:spcPct val="0"/>
            </a:spcBef>
            <a:spcAft>
              <a:spcPct val="35000"/>
            </a:spcAft>
          </a:pPr>
          <a:r>
            <a:rPr lang="fa-IR" sz="1700" kern="1200" dirty="0" smtClean="0">
              <a:cs typeface="B Titr" pitchFamily="2" charset="-78"/>
            </a:rPr>
            <a:t>نهادهای مالی فعال در بخش املاک و مستغلات</a:t>
          </a:r>
          <a:endParaRPr lang="en-US" sz="1700" kern="1200" dirty="0">
            <a:cs typeface="B Titr" pitchFamily="2" charset="-78"/>
          </a:endParaRPr>
        </a:p>
      </dsp:txBody>
      <dsp:txXfrm>
        <a:off x="323850" y="1597689"/>
        <a:ext cx="4533900" cy="501840"/>
      </dsp:txXfrm>
    </dsp:sp>
    <dsp:sp modelId="{15AC9BA8-A0AB-4DDA-BD32-F51DB14744A0}">
      <dsp:nvSpPr>
        <dsp:cNvPr id="0" name=""/>
        <dsp:cNvSpPr/>
      </dsp:nvSpPr>
      <dsp:spPr>
        <a:xfrm>
          <a:off x="0" y="3771055"/>
          <a:ext cx="6476999" cy="11781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02687" tIns="354076" rIns="502687" bIns="120904" numCol="1" spcCol="1270" anchor="t" anchorCtr="0">
          <a:noAutofit/>
        </a:bodyPr>
        <a:lstStyle/>
        <a:p>
          <a:pPr marL="171450" lvl="1" indent="-171450" algn="r" defTabSz="755650" rtl="1">
            <a:lnSpc>
              <a:spcPct val="90000"/>
            </a:lnSpc>
            <a:spcBef>
              <a:spcPct val="0"/>
            </a:spcBef>
            <a:spcAft>
              <a:spcPct val="15000"/>
            </a:spcAft>
            <a:buChar char="••"/>
          </a:pPr>
          <a:r>
            <a:rPr lang="fa-IR" sz="1700" kern="1200" dirty="0" smtClean="0">
              <a:cs typeface="B Zar" pitchFamily="2" charset="-78"/>
            </a:rPr>
            <a:t>صندوق‌های سرمایه‌گذاری </a:t>
          </a:r>
          <a:r>
            <a:rPr lang="fa-IR" sz="1700" kern="1200" dirty="0" smtClean="0">
              <a:cs typeface="B Zar" pitchFamily="2" charset="-78"/>
            </a:rPr>
            <a:t>در </a:t>
          </a:r>
          <a:r>
            <a:rPr lang="fa-IR" sz="1700" kern="1200" dirty="0" smtClean="0">
              <a:cs typeface="B Zar" pitchFamily="2" charset="-78"/>
            </a:rPr>
            <a:t>مستغلات</a:t>
          </a:r>
          <a:endParaRPr lang="en-US" sz="1700" kern="1200" dirty="0">
            <a:cs typeface="B Zar" pitchFamily="2" charset="-78"/>
          </a:endParaRPr>
        </a:p>
        <a:p>
          <a:pPr marL="171450" lvl="1" indent="-171450" algn="r" defTabSz="755650" rtl="1">
            <a:lnSpc>
              <a:spcPct val="90000"/>
            </a:lnSpc>
            <a:spcBef>
              <a:spcPct val="0"/>
            </a:spcBef>
            <a:spcAft>
              <a:spcPct val="15000"/>
            </a:spcAft>
            <a:buChar char="••"/>
          </a:pPr>
          <a:r>
            <a:rPr lang="fa-IR" sz="1700" kern="1200" dirty="0" smtClean="0">
              <a:cs typeface="B Zar" pitchFamily="2" charset="-78"/>
            </a:rPr>
            <a:t>صندوق‌های زمین و ساختمان</a:t>
          </a:r>
          <a:endParaRPr lang="en-US" sz="1700" kern="1200" dirty="0">
            <a:cs typeface="B Zar" pitchFamily="2" charset="-78"/>
          </a:endParaRPr>
        </a:p>
      </dsp:txBody>
      <dsp:txXfrm>
        <a:off x="0" y="3771055"/>
        <a:ext cx="6476999" cy="1178100"/>
      </dsp:txXfrm>
    </dsp:sp>
    <dsp:sp modelId="{89D5CACD-CD5C-4CBD-BDA3-409ED8B23F7F}">
      <dsp:nvSpPr>
        <dsp:cNvPr id="0" name=""/>
        <dsp:cNvSpPr/>
      </dsp:nvSpPr>
      <dsp:spPr>
        <a:xfrm>
          <a:off x="323850" y="3520135"/>
          <a:ext cx="4533900" cy="50184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1371" tIns="0" rIns="171371" bIns="0" numCol="1" spcCol="1270" anchor="ctr" anchorCtr="0">
          <a:noAutofit/>
        </a:bodyPr>
        <a:lstStyle/>
        <a:p>
          <a:pPr lvl="0" algn="ctr" defTabSz="755650" rtl="1">
            <a:lnSpc>
              <a:spcPct val="90000"/>
            </a:lnSpc>
            <a:spcBef>
              <a:spcPct val="0"/>
            </a:spcBef>
            <a:spcAft>
              <a:spcPct val="35000"/>
            </a:spcAft>
          </a:pPr>
          <a:r>
            <a:rPr lang="fa-IR" sz="1700" kern="1200" dirty="0" smtClean="0">
              <a:cs typeface="B Titr" pitchFamily="2" charset="-78"/>
            </a:rPr>
            <a:t>صندوق‌های سرمایه‌گذاری </a:t>
          </a:r>
          <a:endParaRPr lang="fa-IR" sz="1700" kern="1200" dirty="0">
            <a:cs typeface="B Titr" pitchFamily="2" charset="-78"/>
          </a:endParaRPr>
        </a:p>
      </dsp:txBody>
      <dsp:txXfrm>
        <a:off x="323850" y="3520135"/>
        <a:ext cx="4533900" cy="50184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F5BEA5A-3A73-4508-8D0B-4BABD345536B}">
      <dsp:nvSpPr>
        <dsp:cNvPr id="0" name=""/>
        <dsp:cNvSpPr/>
      </dsp:nvSpPr>
      <dsp:spPr>
        <a:xfrm rot="16200000">
          <a:off x="-527842" y="531961"/>
          <a:ext cx="5026025" cy="3962102"/>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0" tIns="0" rIns="243597" bIns="0" numCol="1" spcCol="1270" anchor="ctr" anchorCtr="0">
          <a:noAutofit/>
        </a:bodyPr>
        <a:lstStyle/>
        <a:p>
          <a:pPr lvl="0" algn="justLow" defTabSz="1689100" rtl="1">
            <a:lnSpc>
              <a:spcPct val="90000"/>
            </a:lnSpc>
            <a:spcBef>
              <a:spcPct val="0"/>
            </a:spcBef>
            <a:spcAft>
              <a:spcPct val="35000"/>
            </a:spcAft>
          </a:pPr>
          <a:r>
            <a:rPr lang="fa-IR" sz="3800" kern="1200" dirty="0" smtClean="0">
              <a:latin typeface="ذ ظشق"/>
              <a:cs typeface="B Zar" pitchFamily="2" charset="-78"/>
            </a:rPr>
            <a:t>رویکرد ما برای مطالعۀ املاک و مستغلات رویکرد اقتصادی است.</a:t>
          </a:r>
          <a:endParaRPr lang="en-US" sz="3800" kern="1200" dirty="0">
            <a:latin typeface="ذ ظشق"/>
            <a:cs typeface="B Zar" pitchFamily="2" charset="-78"/>
          </a:endParaRPr>
        </a:p>
      </dsp:txBody>
      <dsp:txXfrm rot="16200000">
        <a:off x="-527842" y="531961"/>
        <a:ext cx="5026025" cy="3962102"/>
      </dsp:txXfrm>
    </dsp:sp>
    <dsp:sp modelId="{AF4A6589-17B8-4E73-AA5D-79D5ED0E0F14}">
      <dsp:nvSpPr>
        <dsp:cNvPr id="0" name=""/>
        <dsp:cNvSpPr/>
      </dsp:nvSpPr>
      <dsp:spPr>
        <a:xfrm rot="16200000">
          <a:off x="3731417" y="531961"/>
          <a:ext cx="5026025" cy="3962102"/>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0" tIns="0" rIns="243597" bIns="0" numCol="1" spcCol="1270" anchor="ctr" anchorCtr="0">
          <a:noAutofit/>
        </a:bodyPr>
        <a:lstStyle/>
        <a:p>
          <a:pPr lvl="0" algn="justLow" defTabSz="1689100" rtl="1">
            <a:lnSpc>
              <a:spcPct val="90000"/>
            </a:lnSpc>
            <a:spcBef>
              <a:spcPct val="0"/>
            </a:spcBef>
            <a:spcAft>
              <a:spcPct val="35000"/>
            </a:spcAft>
          </a:pPr>
          <a:r>
            <a:rPr lang="fa-IR" sz="3800" kern="1200" dirty="0" smtClean="0">
              <a:latin typeface="ذ ظشق"/>
              <a:cs typeface="B Zar" pitchFamily="2" charset="-78"/>
            </a:rPr>
            <a:t>مطالعۀ کامل املاک و مستغلات مستلزم اتخاذ رویکرد جامع چند‌رشته‌ای است.</a:t>
          </a:r>
          <a:endParaRPr lang="en-US" sz="3800" kern="1200" dirty="0">
            <a:latin typeface="ذ ظشق"/>
            <a:cs typeface="B Zar" pitchFamily="2" charset="-78"/>
          </a:endParaRPr>
        </a:p>
      </dsp:txBody>
      <dsp:txXfrm rot="16200000">
        <a:off x="3731417" y="531961"/>
        <a:ext cx="5026025" cy="396210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1D3B23E-A7C2-49C2-A5AD-26BA92C08C11}">
      <dsp:nvSpPr>
        <dsp:cNvPr id="0" name=""/>
        <dsp:cNvSpPr/>
      </dsp:nvSpPr>
      <dsp:spPr>
        <a:xfrm rot="16200000">
          <a:off x="-1602098" y="2611252"/>
          <a:ext cx="3920299" cy="6139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41512" bIns="0" numCol="1" spcCol="1270" anchor="t" anchorCtr="0">
          <a:noAutofit/>
        </a:bodyPr>
        <a:lstStyle/>
        <a:p>
          <a:pPr lvl="0" algn="justLow" defTabSz="889000" rtl="1">
            <a:lnSpc>
              <a:spcPct val="90000"/>
            </a:lnSpc>
            <a:spcBef>
              <a:spcPct val="0"/>
            </a:spcBef>
            <a:spcAft>
              <a:spcPct val="35000"/>
            </a:spcAft>
          </a:pPr>
          <a:r>
            <a:rPr lang="fa-IR" sz="2000" kern="1200" dirty="0" smtClean="0">
              <a:cs typeface="B Zar" pitchFamily="2" charset="-78"/>
            </a:rPr>
            <a:t>اقتصاد شهری (</a:t>
          </a:r>
          <a:r>
            <a:rPr lang="en-US" sz="2000" kern="1200" dirty="0" smtClean="0">
              <a:cs typeface="B Zar" pitchFamily="2" charset="-78"/>
            </a:rPr>
            <a:t>urban economics</a:t>
          </a:r>
          <a:r>
            <a:rPr lang="fa-IR" sz="2000" kern="1200" dirty="0" smtClean="0">
              <a:cs typeface="B Zar" pitchFamily="2" charset="-78"/>
            </a:rPr>
            <a:t>)</a:t>
          </a:r>
          <a:endParaRPr lang="en-US" sz="2000" kern="1200" dirty="0">
            <a:cs typeface="B Zar" pitchFamily="2" charset="-78"/>
          </a:endParaRPr>
        </a:p>
      </dsp:txBody>
      <dsp:txXfrm rot="16200000">
        <a:off x="-1602098" y="2611252"/>
        <a:ext cx="3920299" cy="613998"/>
      </dsp:txXfrm>
    </dsp:sp>
    <dsp:sp modelId="{9BA22F0F-9147-4798-A298-886B3C36C6BD}">
      <dsp:nvSpPr>
        <dsp:cNvPr id="0" name=""/>
        <dsp:cNvSpPr/>
      </dsp:nvSpPr>
      <dsp:spPr>
        <a:xfrm>
          <a:off x="665050" y="958101"/>
          <a:ext cx="3058361" cy="3920299"/>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4912" tIns="541512" rIns="184912" bIns="184912" numCol="1" spcCol="1270" anchor="t" anchorCtr="0">
          <a:noAutofit/>
        </a:bodyPr>
        <a:lstStyle/>
        <a:p>
          <a:pPr marL="228600" lvl="1" indent="-228600" algn="justLow" defTabSz="1155700" rtl="1">
            <a:lnSpc>
              <a:spcPct val="90000"/>
            </a:lnSpc>
            <a:spcBef>
              <a:spcPct val="0"/>
            </a:spcBef>
            <a:spcAft>
              <a:spcPct val="15000"/>
            </a:spcAft>
            <a:buChar char="••"/>
          </a:pPr>
          <a:r>
            <a:rPr lang="fa-IR" sz="2600" kern="1200" dirty="0" smtClean="0">
              <a:cs typeface="B Zar" pitchFamily="2" charset="-78"/>
            </a:rPr>
            <a:t>شاخه‌ای از اقتصاد خرد است که به مطالعه و تجزیه و تحلیل اقتصادی    مسائل شهری می‌پردازد. </a:t>
          </a:r>
          <a:endParaRPr lang="en-US" sz="2600" kern="1200" dirty="0">
            <a:cs typeface="B Zar" pitchFamily="2" charset="-78"/>
          </a:endParaRPr>
        </a:p>
      </dsp:txBody>
      <dsp:txXfrm>
        <a:off x="665050" y="958101"/>
        <a:ext cx="3058361" cy="3920299"/>
      </dsp:txXfrm>
    </dsp:sp>
    <dsp:sp modelId="{A147E8BD-3E6A-4E10-ABBD-79663478E68A}">
      <dsp:nvSpPr>
        <dsp:cNvPr id="0" name=""/>
        <dsp:cNvSpPr/>
      </dsp:nvSpPr>
      <dsp:spPr>
        <a:xfrm>
          <a:off x="51052" y="147624"/>
          <a:ext cx="1227996" cy="1227996"/>
        </a:xfrm>
        <a:prstGeom prst="rect">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B457E044-620A-4C43-AC57-33236493F98F}">
      <dsp:nvSpPr>
        <dsp:cNvPr id="0" name=""/>
        <dsp:cNvSpPr/>
      </dsp:nvSpPr>
      <dsp:spPr>
        <a:xfrm rot="16200000">
          <a:off x="2853037" y="2611252"/>
          <a:ext cx="3920299" cy="6139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41512" bIns="0" numCol="1" spcCol="1270" anchor="t" anchorCtr="0">
          <a:noAutofit/>
        </a:bodyPr>
        <a:lstStyle/>
        <a:p>
          <a:pPr lvl="0" algn="justLow" defTabSz="889000" rtl="1">
            <a:lnSpc>
              <a:spcPct val="90000"/>
            </a:lnSpc>
            <a:spcBef>
              <a:spcPct val="0"/>
            </a:spcBef>
            <a:spcAft>
              <a:spcPct val="35000"/>
            </a:spcAft>
          </a:pPr>
          <a:r>
            <a:rPr lang="fa-IR" sz="2000" kern="1200" dirty="0" smtClean="0">
              <a:cs typeface="B Zar" pitchFamily="2" charset="-78"/>
            </a:rPr>
            <a:t>اقتصاد مالی (</a:t>
          </a:r>
          <a:r>
            <a:rPr lang="en-US" sz="2000" kern="1200" dirty="0" smtClean="0">
              <a:cs typeface="B Zar" pitchFamily="2" charset="-78"/>
            </a:rPr>
            <a:t>financial economics</a:t>
          </a:r>
          <a:r>
            <a:rPr lang="fa-IR" sz="2000" kern="1200" dirty="0" smtClean="0">
              <a:cs typeface="B Zar" pitchFamily="2" charset="-78"/>
            </a:rPr>
            <a:t>)</a:t>
          </a:r>
          <a:endParaRPr lang="en-US" sz="2000" kern="1200" dirty="0">
            <a:cs typeface="B Zar" pitchFamily="2" charset="-78"/>
          </a:endParaRPr>
        </a:p>
      </dsp:txBody>
      <dsp:txXfrm rot="16200000">
        <a:off x="2853037" y="2611252"/>
        <a:ext cx="3920299" cy="613998"/>
      </dsp:txXfrm>
    </dsp:sp>
    <dsp:sp modelId="{C130F289-D549-44D1-B577-F9E2137E9786}">
      <dsp:nvSpPr>
        <dsp:cNvPr id="0" name=""/>
        <dsp:cNvSpPr/>
      </dsp:nvSpPr>
      <dsp:spPr>
        <a:xfrm>
          <a:off x="5120186" y="958101"/>
          <a:ext cx="3058361" cy="3920299"/>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4912" tIns="541512" rIns="184912" bIns="184912" numCol="1" spcCol="1270" anchor="t" anchorCtr="0">
          <a:noAutofit/>
        </a:bodyPr>
        <a:lstStyle/>
        <a:p>
          <a:pPr marL="228600" lvl="1" indent="-228600" algn="justLow" defTabSz="1155700" rtl="1">
            <a:lnSpc>
              <a:spcPct val="90000"/>
            </a:lnSpc>
            <a:spcBef>
              <a:spcPct val="0"/>
            </a:spcBef>
            <a:spcAft>
              <a:spcPct val="15000"/>
            </a:spcAft>
            <a:buChar char="••"/>
          </a:pPr>
          <a:r>
            <a:rPr lang="fa-IR" sz="2600" kern="1200" dirty="0" smtClean="0">
              <a:cs typeface="B Zar" pitchFamily="2" charset="-78"/>
            </a:rPr>
            <a:t>شاخه‌ای از اقتصاد خرد است که به مطالعۀ بازارهای سرمایه و صنعت خدمات مالی در بخش املاک و مستغلات می‌پردازد.</a:t>
          </a:r>
          <a:endParaRPr lang="en-US" sz="2600" kern="1200" dirty="0">
            <a:cs typeface="B Zar" pitchFamily="2" charset="-78"/>
          </a:endParaRPr>
        </a:p>
      </dsp:txBody>
      <dsp:txXfrm>
        <a:off x="5120186" y="958101"/>
        <a:ext cx="3058361" cy="3920299"/>
      </dsp:txXfrm>
    </dsp:sp>
    <dsp:sp modelId="{4B61FA1E-7E5A-4EDB-AD84-CF1BB2F052C5}">
      <dsp:nvSpPr>
        <dsp:cNvPr id="0" name=""/>
        <dsp:cNvSpPr/>
      </dsp:nvSpPr>
      <dsp:spPr>
        <a:xfrm>
          <a:off x="4506188" y="147624"/>
          <a:ext cx="1227996" cy="1227996"/>
        </a:xfrm>
        <a:prstGeom prst="rect">
          <a:avLst/>
        </a:prstGeom>
        <a:blipFill rotWithShape="0">
          <a:blip xmlns:r="http://schemas.openxmlformats.org/officeDocument/2006/relationships" r:embed="rId2"/>
          <a:stretch>
            <a:fillRect/>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2#1">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62EDED47-B701-4340-8C97-F97172D9E6D8}" type="datetimeFigureOut">
              <a:rPr lang="en-US"/>
              <a:pPr>
                <a:defRPr/>
              </a:pPr>
              <a:t>9/25/2012</a:t>
            </a:fld>
            <a:endParaRPr lang="en-US" dirty="0"/>
          </a:p>
        </p:txBody>
      </p:sp>
      <p:sp>
        <p:nvSpPr>
          <p:cNvPr id="78852"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3"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DD9C1766-2E12-478C-9CA8-85C400EE8447}" type="slidenum">
              <a:rPr lang="en-US"/>
              <a:pPr>
                <a:defRPr/>
              </a:pPr>
              <a:t>‹#›</a:t>
            </a:fld>
            <a:endParaRPr lang="en-US" dirty="0"/>
          </a:p>
        </p:txBody>
      </p:sp>
    </p:spTree>
    <p:extLst>
      <p:ext uri="{BB962C8B-B14F-4D97-AF65-F5344CB8AC3E}">
        <p14:creationId xmlns:p14="http://schemas.microsoft.com/office/powerpoint/2010/main" xmlns="" val="1891376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3" name="Rectangle 3"/>
          <p:cNvSpPr>
            <a:spLocks noGrp="1" noChangeArrowheads="1"/>
          </p:cNvSpPr>
          <p:nvPr>
            <p:ph type="dt"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a:defRPr sz="1200">
                <a:latin typeface="Arial" pitchFamily="34" charset="0"/>
                <a:cs typeface="Arial" pitchFamily="34" charset="0"/>
              </a:defRPr>
            </a:lvl1pPr>
          </a:lstStyle>
          <a:p>
            <a:pPr>
              <a:defRPr/>
            </a:pPr>
            <a:endParaRPr lang="en-US" dirty="0"/>
          </a:p>
        </p:txBody>
      </p:sp>
      <p:sp>
        <p:nvSpPr>
          <p:cNvPr id="2458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a:defRPr sz="1200">
                <a:latin typeface="Arial" pitchFamily="34" charset="0"/>
                <a:cs typeface="Arial" pitchFamily="34" charset="0"/>
              </a:defRPr>
            </a:lvl1pPr>
          </a:lstStyle>
          <a:p>
            <a:pPr>
              <a:defRPr/>
            </a:pPr>
            <a:fld id="{37E99620-120D-4961-A14D-0DD188F02D33}" type="slidenum">
              <a:rPr lang="en-US"/>
              <a:pPr>
                <a:defRPr/>
              </a:pPr>
              <a:t>‹#›</a:t>
            </a:fld>
            <a:endParaRPr lang="en-US" dirty="0"/>
          </a:p>
        </p:txBody>
      </p:sp>
    </p:spTree>
    <p:extLst>
      <p:ext uri="{BB962C8B-B14F-4D97-AF65-F5344CB8AC3E}">
        <p14:creationId xmlns:p14="http://schemas.microsoft.com/office/powerpoint/2010/main" xmlns="" val="33705235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B946E9D-8DDD-4F7B-AC98-5D185A215068}" type="slidenum">
              <a:rPr lang="fa-IR" smtClean="0"/>
              <a:pPr/>
              <a:t>1</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7E99620-120D-4961-A14D-0DD188F02D33}" type="slidenum">
              <a:rPr lang="en-US" smtClean="0"/>
              <a:pPr>
                <a:defRPr/>
              </a:pPr>
              <a:t>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صورة الشريحة 1"/>
          <p:cNvSpPr>
            <a:spLocks noGrp="1" noRot="1" noChangeAspect="1" noTextEdit="1"/>
          </p:cNvSpPr>
          <p:nvPr>
            <p:ph type="sldImg"/>
          </p:nvPr>
        </p:nvSpPr>
        <p:spPr>
          <a:ln/>
        </p:spPr>
      </p:sp>
      <p:sp>
        <p:nvSpPr>
          <p:cNvPr id="29699" name="عنصر نائب للملاحظات 2"/>
          <p:cNvSpPr>
            <a:spLocks noGrp="1"/>
          </p:cNvSpPr>
          <p:nvPr>
            <p:ph type="body" idx="1"/>
          </p:nvPr>
        </p:nvSpPr>
        <p:spPr>
          <a:noFill/>
          <a:ln/>
        </p:spPr>
        <p:txBody>
          <a:bodyPr/>
          <a:lstStyle/>
          <a:p>
            <a:pPr algn="r" rtl="1"/>
            <a:endParaRPr lang="en-US" dirty="0" smtClean="0"/>
          </a:p>
        </p:txBody>
      </p:sp>
      <p:sp>
        <p:nvSpPr>
          <p:cNvPr id="29700" name="عنصر نائب لرقم الشريحة 3"/>
          <p:cNvSpPr>
            <a:spLocks noGrp="1"/>
          </p:cNvSpPr>
          <p:nvPr>
            <p:ph type="sldNum" sz="quarter" idx="5"/>
          </p:nvPr>
        </p:nvSpPr>
        <p:spPr>
          <a:noFill/>
        </p:spPr>
        <p:txBody>
          <a:bodyPr/>
          <a:lstStyle/>
          <a:p>
            <a:fld id="{DF7222BC-75AA-40D3-A93B-FFF088E3235E}" type="slidenum">
              <a:rPr lang="en-US" smtClean="0">
                <a:latin typeface="Arial" charset="0"/>
                <a:cs typeface="Arial" charset="0"/>
              </a:rPr>
              <a:pPr/>
              <a:t>35</a:t>
            </a:fld>
            <a:endParaRPr lang="en-US" dirty="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51"/>
          <p:cNvSpPr>
            <a:spLocks noChangeArrowheads="1"/>
          </p:cNvSpPr>
          <p:nvPr/>
        </p:nvSpPr>
        <p:spPr bwMode="ltGray">
          <a:xfrm>
            <a:off x="0" y="476250"/>
            <a:ext cx="9147175" cy="6381750"/>
          </a:xfrm>
          <a:prstGeom prst="rect">
            <a:avLst/>
          </a:prstGeom>
          <a:gradFill rotWithShape="1">
            <a:gsLst>
              <a:gs pos="0">
                <a:srgbClr val="437CD1"/>
              </a:gs>
              <a:gs pos="100000">
                <a:srgbClr val="000066"/>
              </a:gs>
            </a:gsLst>
            <a:lin ang="0" scaled="1"/>
          </a:gradFill>
          <a:ln w="9525">
            <a:noFill/>
            <a:miter lim="800000"/>
            <a:headEnd/>
            <a:tailEnd/>
          </a:ln>
        </p:spPr>
        <p:txBody>
          <a:bodyPr wrap="none" anchor="ctr"/>
          <a:lstStyle/>
          <a:p>
            <a:pPr>
              <a:defRPr/>
            </a:pPr>
            <a:endParaRPr lang="en-US" dirty="0">
              <a:cs typeface="+mn-cs"/>
            </a:endParaRPr>
          </a:p>
        </p:txBody>
      </p:sp>
      <p:sp>
        <p:nvSpPr>
          <p:cNvPr id="5"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a:defRPr/>
            </a:pPr>
            <a:endParaRPr lang="en-US" dirty="0">
              <a:cs typeface="+mn-cs"/>
            </a:endParaRPr>
          </a:p>
        </p:txBody>
      </p:sp>
      <p:sp>
        <p:nvSpPr>
          <p:cNvPr id="6"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a:defRPr/>
            </a:pPr>
            <a:endParaRPr lang="en-US" dirty="0">
              <a:cs typeface="+mn-cs"/>
            </a:endParaRPr>
          </a:p>
        </p:txBody>
      </p:sp>
      <p:sp>
        <p:nvSpPr>
          <p:cNvPr id="7"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a:defRPr/>
            </a:pPr>
            <a:endParaRPr lang="en-US" dirty="0">
              <a:cs typeface="+mn-cs"/>
            </a:endParaRPr>
          </a:p>
        </p:txBody>
      </p:sp>
      <p:grpSp>
        <p:nvGrpSpPr>
          <p:cNvPr id="8" name="Group 38"/>
          <p:cNvGrpSpPr>
            <a:grpSpLocks/>
          </p:cNvGrpSpPr>
          <p:nvPr/>
        </p:nvGrpSpPr>
        <p:grpSpPr bwMode="auto">
          <a:xfrm>
            <a:off x="1143000" y="2132013"/>
            <a:ext cx="8001000" cy="4725987"/>
            <a:chOff x="720" y="1343"/>
            <a:chExt cx="5040" cy="2977"/>
          </a:xfrm>
        </p:grpSpPr>
        <p:sp>
          <p:nvSpPr>
            <p:cNvPr id="9"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nvGrpSpPr>
            <p:cNvPr id="10" name="Group 40"/>
            <p:cNvGrpSpPr>
              <a:grpSpLocks/>
            </p:cNvGrpSpPr>
            <p:nvPr userDrawn="1"/>
          </p:nvGrpSpPr>
          <p:grpSpPr bwMode="auto">
            <a:xfrm>
              <a:off x="720" y="1343"/>
              <a:ext cx="624" cy="2974"/>
              <a:chOff x="768" y="1104"/>
              <a:chExt cx="624" cy="3216"/>
            </a:xfrm>
          </p:grpSpPr>
          <p:sp>
            <p:nvSpPr>
              <p:cNvPr id="11"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2"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grpSp>
      <p:sp>
        <p:nvSpPr>
          <p:cNvPr id="13"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a:defRPr/>
            </a:pPr>
            <a:endParaRPr lang="en-US" dirty="0">
              <a:cs typeface="+mn-cs"/>
            </a:endParaRPr>
          </a:p>
        </p:txBody>
      </p:sp>
      <p:sp>
        <p:nvSpPr>
          <p:cNvPr id="14" name="Rectangle 44"/>
          <p:cNvSpPr>
            <a:spLocks noChangeArrowheads="1"/>
          </p:cNvSpPr>
          <p:nvPr/>
        </p:nvSpPr>
        <p:spPr bwMode="ltGray">
          <a:xfrm>
            <a:off x="2352675" y="1860550"/>
            <a:ext cx="6791325" cy="501650"/>
          </a:xfrm>
          <a:prstGeom prst="rect">
            <a:avLst/>
          </a:prstGeom>
          <a:solidFill>
            <a:schemeClr val="hlink"/>
          </a:solidFill>
          <a:ln w="28575">
            <a:solidFill>
              <a:schemeClr val="tx2"/>
            </a:solidFill>
            <a:miter lim="800000"/>
            <a:headEnd/>
            <a:tailEnd/>
          </a:ln>
          <a:effectLst/>
        </p:spPr>
        <p:txBody>
          <a:bodyPr/>
          <a:lstStyle/>
          <a:p>
            <a:pPr algn="ctr">
              <a:spcBef>
                <a:spcPct val="20000"/>
              </a:spcBef>
              <a:buFont typeface="Wingdings" pitchFamily="2" charset="2"/>
              <a:buNone/>
              <a:defRPr/>
            </a:pPr>
            <a:endParaRPr lang="en-US" altLang="ko-KR" sz="2800" dirty="0">
              <a:solidFill>
                <a:schemeClr val="bg1"/>
              </a:solidFill>
              <a:cs typeface="+mn-cs"/>
            </a:endParaRPr>
          </a:p>
        </p:txBody>
      </p:sp>
      <p:sp>
        <p:nvSpPr>
          <p:cNvPr id="3074" name="Rectangle 2"/>
          <p:cNvSpPr>
            <a:spLocks noGrp="1" noChangeArrowheads="1"/>
          </p:cNvSpPr>
          <p:nvPr>
            <p:ph type="ctrTitle"/>
          </p:nvPr>
        </p:nvSpPr>
        <p:spPr>
          <a:xfrm>
            <a:off x="1600200" y="3200400"/>
            <a:ext cx="6858000" cy="685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r>
              <a:rPr lang="en-US"/>
              <a:t>Click to edit Master subtitle style</a:t>
            </a:r>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bg1"/>
                </a:solidFill>
              </a:defRPr>
            </a:lvl1pPr>
          </a:lstStyle>
          <a:p>
            <a:pPr>
              <a:defRPr/>
            </a:pPr>
            <a:fld id="{18BA1552-00F1-441A-86D9-38DC48BA3F8C}" type="datetime1">
              <a:rPr lang="en-US"/>
              <a:pPr>
                <a:defRPr/>
              </a:pPr>
              <a:t>9/25/2012</a:t>
            </a:fld>
            <a:endParaRPr lang="en-US" dirty="0"/>
          </a:p>
        </p:txBody>
      </p:sp>
      <p:sp>
        <p:nvSpPr>
          <p:cNvPr id="16" name="Rectangle 5"/>
          <p:cNvSpPr>
            <a:spLocks noGrp="1" noChangeArrowheads="1"/>
          </p:cNvSpPr>
          <p:nvPr>
            <p:ph type="ftr" sz="quarter" idx="11"/>
          </p:nvPr>
        </p:nvSpPr>
        <p:spPr>
          <a:xfrm>
            <a:off x="3124200" y="6537325"/>
            <a:ext cx="2895600" cy="320675"/>
          </a:xfrm>
        </p:spPr>
        <p:txBody>
          <a:bodyPr/>
          <a:lstStyle>
            <a:lvl1pPr>
              <a:defRPr>
                <a:solidFill>
                  <a:schemeClr val="bg1"/>
                </a:solidFill>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8A97B97-AA10-4CAA-BC30-7977EBB44987}" type="datetime1">
              <a:rPr lang="en-US"/>
              <a:pPr>
                <a:defRPr/>
              </a:pPr>
              <a:t>9/25/2012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07C00E6-9770-4F68-A34A-B3145ACEBC3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86550" y="457200"/>
            <a:ext cx="2076450" cy="59404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457200"/>
            <a:ext cx="6076950" cy="59404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0573C3D-6058-4D76-AE87-2E1139A29E65}" type="datetime1">
              <a:rPr lang="en-US"/>
              <a:pPr>
                <a:defRPr/>
              </a:pPr>
              <a:t>9/25/2012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A012CEA-8A74-415E-B619-EF9715D9FB6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A7316966-5246-4623-98D8-9C0DAB6EE2E2}" type="datetime1">
              <a:rPr lang="en-US"/>
              <a:pPr>
                <a:defRPr/>
              </a:pPr>
              <a:t>9/25/2012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AE0FE9A-7B9B-49B0-A538-33EE85337648}"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457200"/>
            <a:ext cx="8305800" cy="5940425"/>
          </a:xfrm>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0E40B800-EE50-4854-9D50-265FA3FDFA86}" type="datetime1">
              <a:rPr lang="en-US"/>
              <a:pPr>
                <a:defRPr/>
              </a:pPr>
              <a:t>9/25/2012</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612A6033-C03D-4652-8FEF-4BBE57ABF29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A5685B9-6EBC-4584-8F67-EA4FE0D90285}" type="datetime1">
              <a:rPr lang="en-US"/>
              <a:pPr>
                <a:defRPr/>
              </a:pPr>
              <a:t>9/25/2012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EA232A9-362D-4782-B5EB-C263B4622A9E}"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457200"/>
            <a:ext cx="6858000" cy="533400"/>
          </a:xfrm>
        </p:spPr>
        <p:txBody>
          <a:bodyPr/>
          <a:lstStyle>
            <a:lvl1pPr>
              <a:defRPr>
                <a:cs typeface="B Elham" pitchFamily="2" charset="-78"/>
              </a:defRPr>
            </a:lvl1pPr>
          </a:lstStyle>
          <a:p>
            <a:r>
              <a:rPr lang="fa-IR" dirty="0" smtClean="0"/>
              <a:t>ساس</a:t>
            </a:r>
            <a:endParaRPr lang="en-US" dirty="0"/>
          </a:p>
        </p:txBody>
      </p:sp>
      <p:sp>
        <p:nvSpPr>
          <p:cNvPr id="3" name="SmartArt Placeholder 2"/>
          <p:cNvSpPr>
            <a:spLocks noGrp="1"/>
          </p:cNvSpPr>
          <p:nvPr>
            <p:ph type="dgm"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582E76A0-34AA-4FAC-AC28-82D7F4589F9E}" type="datetime1">
              <a:rPr lang="en-US"/>
              <a:pPr>
                <a:defRPr/>
              </a:pPr>
              <a:t>9/25/2012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5289386-61F8-42D7-9E47-0CBE9B4126FD}" type="slidenum">
              <a:rPr lang="en-US"/>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عنصر نائب للمحتوى 2"/>
          <p:cNvSpPr>
            <a:spLocks noGrp="1"/>
          </p:cNvSpPr>
          <p:nvPr>
            <p:ph idx="1"/>
          </p:nvPr>
        </p:nvSpPr>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D305D4E2-95D5-4516-82E4-1D83F924D3F9}" type="datetime1">
              <a:rPr lang="en-US"/>
              <a:pPr>
                <a:defRPr/>
              </a:pPr>
              <a:t>9/25/2012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3A1594A-FFBB-4D4C-9102-B83135140D2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6F3028F9-7363-4A8C-BF84-701E97A104CA}" type="datetime1">
              <a:rPr lang="en-US"/>
              <a:pPr>
                <a:defRPr/>
              </a:pPr>
              <a:t>9/25/2012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125F3BF-D623-4509-BE0C-830B860F17C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F814D0F-2834-49E0-81FA-F631C716A9EE}" type="datetime1">
              <a:rPr lang="en-US"/>
              <a:pPr>
                <a:defRPr/>
              </a:pPr>
              <a:t>9/25/2012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4C7BE41-1A7C-46C0-B731-96511F9FF91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E58FEC8-F19B-49C1-9541-9245FCB554A5}" type="datetime1">
              <a:rPr lang="en-US"/>
              <a:pPr>
                <a:defRPr/>
              </a:pPr>
              <a:t>9/25/2012</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D4BA05F-AF24-4442-869C-1AEF264E3A7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EDD427AE-D398-4E0F-8510-5DC476BA7353}" type="datetime1">
              <a:rPr lang="en-US"/>
              <a:pPr>
                <a:defRPr/>
              </a:pPr>
              <a:t>9/25/2012</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8AF0D8B-55E3-4FB1-AA9F-BFD265DEDD9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9F7B684-ED64-41B5-92AE-5CE3FEE3E156}" type="datetime1">
              <a:rPr lang="en-US"/>
              <a:pPr>
                <a:defRPr/>
              </a:pPr>
              <a:t>9/25/2012</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CBE3D9-BF8F-44B0-BF47-C87551A10BC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6F00CD3D-633E-4872-82CE-4627022B91FC}" type="datetime1">
              <a:rPr lang="en-US"/>
              <a:pPr>
                <a:defRPr/>
              </a:pPr>
              <a:t>9/25/2012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E26E92E-50CB-4FC0-ABBB-BD076BA5B3A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B383E64A-2479-4C7A-A539-083146BD0A32}" type="datetime1">
              <a:rPr lang="en-US"/>
              <a:pPr>
                <a:defRPr/>
              </a:pPr>
              <a:t>9/25/2012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CA3E7B1-382F-4B7F-862E-CEF735823E2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47" name="Rectangle 23"/>
          <p:cNvSpPr>
            <a:spLocks noChangeArrowheads="1"/>
          </p:cNvSpPr>
          <p:nvPr/>
        </p:nvSpPr>
        <p:spPr bwMode="gray">
          <a:xfrm>
            <a:off x="0" y="0"/>
            <a:ext cx="9144000" cy="990600"/>
          </a:xfrm>
          <a:prstGeom prst="rect">
            <a:avLst/>
          </a:prstGeom>
          <a:gradFill rotWithShape="1">
            <a:gsLst>
              <a:gs pos="0">
                <a:schemeClr val="accent1"/>
              </a:gs>
              <a:gs pos="100000">
                <a:srgbClr val="16335E"/>
              </a:gs>
            </a:gsLst>
            <a:lin ang="0" scaled="1"/>
          </a:gradFill>
          <a:ln w="9525">
            <a:noFill/>
            <a:miter lim="800000"/>
            <a:headEnd/>
            <a:tailEnd/>
          </a:ln>
        </p:spPr>
        <p:txBody>
          <a:bodyPr wrap="none" anchor="ctr"/>
          <a:lstStyle/>
          <a:p>
            <a:pPr>
              <a:defRPr/>
            </a:pPr>
            <a:endParaRPr lang="en-US" dirty="0">
              <a:cs typeface="+mn-cs"/>
            </a:endParaRPr>
          </a:p>
        </p:txBody>
      </p:sp>
      <p:sp>
        <p:nvSpPr>
          <p:cNvPr id="1049" name="Rectangle 25"/>
          <p:cNvSpPr>
            <a:spLocks noChangeArrowheads="1"/>
          </p:cNvSpPr>
          <p:nvPr/>
        </p:nvSpPr>
        <p:spPr bwMode="gray">
          <a:xfrm>
            <a:off x="8839200" y="228600"/>
            <a:ext cx="304800" cy="6629400"/>
          </a:xfrm>
          <a:prstGeom prst="rect">
            <a:avLst/>
          </a:prstGeom>
          <a:solidFill>
            <a:schemeClr val="accent1"/>
          </a:solidFill>
          <a:ln w="9525">
            <a:noFill/>
            <a:miter lim="800000"/>
            <a:headEnd/>
            <a:tailEnd/>
          </a:ln>
          <a:effectLst/>
        </p:spPr>
        <p:txBody>
          <a:bodyPr wrap="none" anchor="ctr"/>
          <a:lstStyle/>
          <a:p>
            <a:pPr>
              <a:defRPr/>
            </a:pPr>
            <a:endParaRPr lang="en-US" dirty="0">
              <a:cs typeface="+mn-cs"/>
            </a:endParaRPr>
          </a:p>
        </p:txBody>
      </p:sp>
      <p:sp>
        <p:nvSpPr>
          <p:cNvPr id="1053" name="Rectangle 29"/>
          <p:cNvSpPr>
            <a:spLocks noChangeArrowheads="1"/>
          </p:cNvSpPr>
          <p:nvPr/>
        </p:nvSpPr>
        <p:spPr bwMode="gray">
          <a:xfrm>
            <a:off x="0" y="0"/>
            <a:ext cx="7620000" cy="106680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029" name="Rectangle 2"/>
          <p:cNvSpPr>
            <a:spLocks noGrp="1" noChangeArrowheads="1"/>
          </p:cNvSpPr>
          <p:nvPr>
            <p:ph type="title"/>
          </p:nvPr>
        </p:nvSpPr>
        <p:spPr bwMode="auto">
          <a:xfrm>
            <a:off x="0" y="4572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latin typeface="Arial" pitchFamily="34" charset="0"/>
                <a:cs typeface="Arial" pitchFamily="34" charset="0"/>
              </a:defRPr>
            </a:lvl1pPr>
          </a:lstStyle>
          <a:p>
            <a:pPr>
              <a:defRPr/>
            </a:pPr>
            <a:fld id="{A58E8211-8E95-4283-A9BA-0011682B83E6}" type="datetime1">
              <a:rPr lang="en-US"/>
              <a:pPr>
                <a:defRPr/>
              </a:pPr>
              <a:t>9/25/2012</a:t>
            </a:fld>
            <a:endParaRPr lang="en-US" dirty="0"/>
          </a:p>
        </p:txBody>
      </p:sp>
      <p:sp>
        <p:nvSpPr>
          <p:cNvPr id="4"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latin typeface="Arial" pitchFamily="34" charset="0"/>
                <a:cs typeface="Arial" pitchFamily="34" charset="0"/>
              </a:defRPr>
            </a:lvl1pPr>
          </a:lstStyle>
          <a:p>
            <a:pPr>
              <a:defRPr/>
            </a:pPr>
            <a:endParaRPr lang="en-US" dirty="0"/>
          </a:p>
        </p:txBody>
      </p:sp>
      <p:sp>
        <p:nvSpPr>
          <p:cNvPr id="5"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latin typeface="Arial" charset="0"/>
                <a:cs typeface="+mn-cs"/>
              </a:defRPr>
            </a:lvl1pPr>
          </a:lstStyle>
          <a:p>
            <a:pPr>
              <a:defRPr/>
            </a:pPr>
            <a:fld id="{50E44DC0-5066-40CF-9A31-DF9B11815ABE}" type="slidenum">
              <a:rPr lang="en-US"/>
              <a:pPr>
                <a:defRPr/>
              </a:pPr>
              <a:t>‹#›</a:t>
            </a:fld>
            <a:endParaRPr lang="en-US" dirty="0"/>
          </a:p>
        </p:txBody>
      </p:sp>
      <p:sp>
        <p:nvSpPr>
          <p:cNvPr id="1043" name="Rectangle 19"/>
          <p:cNvSpPr>
            <a:spLocks noChangeArrowheads="1"/>
          </p:cNvSpPr>
          <p:nvPr userDrawn="1"/>
        </p:nvSpPr>
        <p:spPr bwMode="auto">
          <a:xfrm>
            <a:off x="0" y="6400800"/>
            <a:ext cx="8839200" cy="457200"/>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3" name="Rectangle 20"/>
          <p:cNvSpPr>
            <a:spLocks noChangeArrowheads="1"/>
          </p:cNvSpPr>
          <p:nvPr userDrawn="1"/>
        </p:nvSpPr>
        <p:spPr bwMode="auto">
          <a:xfrm>
            <a:off x="7391400" y="0"/>
            <a:ext cx="1752600" cy="990600"/>
          </a:xfrm>
          <a:prstGeom prst="rect">
            <a:avLst/>
          </a:prstGeom>
          <a:solidFill>
            <a:schemeClr val="tx2"/>
          </a:soli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1051" name="Line 27"/>
          <p:cNvSpPr>
            <a:spLocks noChangeShapeType="1"/>
          </p:cNvSpPr>
          <p:nvPr userDrawn="1"/>
        </p:nvSpPr>
        <p:spPr bwMode="gray">
          <a:xfrm rot="10800000">
            <a:off x="0" y="1143000"/>
            <a:ext cx="9144000" cy="0"/>
          </a:xfrm>
          <a:prstGeom prst="line">
            <a:avLst/>
          </a:prstGeom>
          <a:noFill/>
          <a:ln w="28575">
            <a:solidFill>
              <a:schemeClr val="hlink"/>
            </a:solidFill>
            <a:miter lim="800000"/>
            <a:headEnd/>
            <a:tailEnd/>
          </a:ln>
        </p:spPr>
        <p:txBody>
          <a:bodyPr wrap="none"/>
          <a:lstStyle/>
          <a:p>
            <a:pPr>
              <a:defRPr/>
            </a:pPr>
            <a:endParaRPr lang="en-US" dirty="0">
              <a:latin typeface="Arial" pitchFamily="34" charset="0"/>
              <a:cs typeface="Arial" pitchFamily="34" charset="0"/>
            </a:endParaRPr>
          </a:p>
        </p:txBody>
      </p:sp>
      <p:sp>
        <p:nvSpPr>
          <p:cNvPr id="1052" name="Rectangle 28"/>
          <p:cNvSpPr>
            <a:spLocks noChangeArrowheads="1"/>
          </p:cNvSpPr>
          <p:nvPr userDrawn="1"/>
        </p:nvSpPr>
        <p:spPr bwMode="gray">
          <a:xfrm rot="10800000">
            <a:off x="7162800" y="989013"/>
            <a:ext cx="1981200" cy="153987"/>
          </a:xfrm>
          <a:prstGeom prst="rect">
            <a:avLst/>
          </a:prstGeom>
          <a:solidFill>
            <a:schemeClr val="hlink"/>
          </a:solidFill>
          <a:ln w="9525">
            <a:noFill/>
            <a:miter lim="800000"/>
            <a:headEnd/>
            <a:tailEnd/>
          </a:ln>
        </p:spPr>
        <p:txBody>
          <a:bodyPr rot="10800000" wrap="none" anchor="ctr"/>
          <a:lstStyle/>
          <a:p>
            <a:pPr>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896"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Lst>
  <p:transition>
    <p:fade/>
  </p:transition>
  <p:hf hdr="0" ftr="0" dt="0"/>
  <p:txStyles>
    <p:titleStyle>
      <a:lvl1pPr algn="ctr" rtl="1" eaLnBrk="0" fontAlgn="base" hangingPunct="0">
        <a:spcBef>
          <a:spcPct val="0"/>
        </a:spcBef>
        <a:spcAft>
          <a:spcPct val="0"/>
        </a:spcAft>
        <a:defRPr sz="4000">
          <a:solidFill>
            <a:schemeClr val="accent1"/>
          </a:solidFill>
          <a:latin typeface="+mj-lt"/>
          <a:ea typeface="+mj-ea"/>
          <a:cs typeface="+mj-cs"/>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justLow" rtl="1"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justLow" rtl="1" eaLnBrk="0" fontAlgn="base" hangingPunct="0">
        <a:spcBef>
          <a:spcPct val="20000"/>
        </a:spcBef>
        <a:spcAft>
          <a:spcPct val="0"/>
        </a:spcAft>
        <a:buSzPct val="50000"/>
        <a:buFont typeface="Wingdings 2" pitchFamily="18" charset="2"/>
        <a:buChar char=""/>
        <a:defRPr sz="2800">
          <a:solidFill>
            <a:schemeClr val="tx1"/>
          </a:solidFill>
          <a:latin typeface="+mn-lt"/>
        </a:defRPr>
      </a:lvl2pPr>
      <a:lvl3pPr marL="1143000" indent="-228600" algn="justLow" rtl="1"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justLow" rtl="1" eaLnBrk="0" fontAlgn="base" hangingPunct="0">
        <a:spcBef>
          <a:spcPct val="20000"/>
        </a:spcBef>
        <a:spcAft>
          <a:spcPct val="0"/>
        </a:spcAft>
        <a:buSzPct val="60000"/>
        <a:buFont typeface="Wingdings 2" pitchFamily="18" charset="2"/>
        <a:buChar char=""/>
        <a:defRPr sz="2000">
          <a:solidFill>
            <a:schemeClr val="tx1"/>
          </a:solidFill>
          <a:latin typeface="+mn-lt"/>
        </a:defRPr>
      </a:lvl4pPr>
      <a:lvl5pPr marL="2057400" indent="-228600" algn="justLow" rtl="1"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9.jpe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5.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8" Type="http://schemas.openxmlformats.org/officeDocument/2006/relationships/diagramLayout" Target="../diagrams/layout16.xml"/><Relationship Id="rId3" Type="http://schemas.openxmlformats.org/officeDocument/2006/relationships/diagramLayout" Target="../diagrams/layout15.xml"/><Relationship Id="rId7" Type="http://schemas.openxmlformats.org/officeDocument/2006/relationships/diagramData" Target="../diagrams/data16.xml"/><Relationship Id="rId2" Type="http://schemas.openxmlformats.org/officeDocument/2006/relationships/diagramData" Target="../diagrams/data15.xml"/><Relationship Id="rId1" Type="http://schemas.openxmlformats.org/officeDocument/2006/relationships/slideLayout" Target="../slideLayouts/slideLayout4.xml"/><Relationship Id="rId6" Type="http://schemas.microsoft.com/office/2007/relationships/diagramDrawing" Target="../diagrams/drawing15.xml"/><Relationship Id="rId11" Type="http://schemas.microsoft.com/office/2007/relationships/diagramDrawing" Target="../diagrams/drawing16.xml"/><Relationship Id="rId5" Type="http://schemas.openxmlformats.org/officeDocument/2006/relationships/diagramColors" Target="../diagrams/colors15.xml"/><Relationship Id="rId10" Type="http://schemas.openxmlformats.org/officeDocument/2006/relationships/diagramColors" Target="../diagrams/colors16.xml"/><Relationship Id="rId4" Type="http://schemas.openxmlformats.org/officeDocument/2006/relationships/diagramQuickStyle" Target="../diagrams/quickStyle15.xml"/><Relationship Id="rId9" Type="http://schemas.openxmlformats.org/officeDocument/2006/relationships/diagramQuickStyle" Target="../diagrams/quickStyle16.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8.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sz="4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بسم‌الله الرحمن الرحیم</a:t>
            </a:r>
            <a:endParaRPr lang="fa-IR" sz="48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3" name="Subtitle 2"/>
          <p:cNvSpPr>
            <a:spLocks noGrp="1"/>
          </p:cNvSpPr>
          <p:nvPr>
            <p:ph type="subTitle" idx="1"/>
          </p:nvPr>
        </p:nvSpPr>
        <p:spPr/>
        <p:txBody>
          <a:bodyPr/>
          <a:lstStyle/>
          <a:p>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به نام آنکه جان را فکرت آموخت</a:t>
            </a:r>
            <a:endParaRPr lang="fa-I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fa-IR" dirty="0" smtClean="0"/>
              <a:t>اهمیت بخش املاک و مستغلات</a:t>
            </a:r>
            <a:endParaRPr lang="en-US" dirty="0" smtClean="0"/>
          </a:p>
        </p:txBody>
      </p:sp>
      <p:graphicFrame>
        <p:nvGraphicFramePr>
          <p:cNvPr id="4" name="Content Placeholder 3"/>
          <p:cNvGraphicFramePr>
            <a:graphicFrameLocks noGrp="1"/>
          </p:cNvGraphicFramePr>
          <p:nvPr>
            <p:ph idx="1"/>
          </p:nvPr>
        </p:nvGraphicFramePr>
        <p:xfrm>
          <a:off x="539552" y="1960984"/>
          <a:ext cx="7693025" cy="3724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6802" name="Picture 2" descr="C:\Users\1\Desktop\My photos\Property-service-and-real-estate-Why-do-they-go-hand-in-hand.jpg"/>
          <p:cNvPicPr>
            <a:picLocks noChangeAspect="1" noChangeArrowheads="1"/>
          </p:cNvPicPr>
          <p:nvPr/>
        </p:nvPicPr>
        <p:blipFill>
          <a:blip r:embed="rId7" cstate="print"/>
          <a:srcRect/>
          <a:stretch>
            <a:fillRect/>
          </a:stretch>
        </p:blipFill>
        <p:spPr bwMode="auto">
          <a:xfrm>
            <a:off x="-396552" y="1371600"/>
            <a:ext cx="2808312" cy="2701596"/>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اهمیت بخش املاک و مستغلات</a:t>
            </a:r>
            <a:endParaRPr lang="en-US" dirty="0"/>
          </a:p>
        </p:txBody>
      </p:sp>
      <p:graphicFrame>
        <p:nvGraphicFramePr>
          <p:cNvPr id="5" name="Content Placeholder 4"/>
          <p:cNvGraphicFramePr>
            <a:graphicFrameLocks noGrp="1"/>
          </p:cNvGraphicFramePr>
          <p:nvPr>
            <p:ph idx="1"/>
          </p:nvPr>
        </p:nvGraphicFramePr>
        <p:xfrm>
          <a:off x="3810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fa-IR" dirty="0" smtClean="0"/>
              <a:t>بازارهای عمدۀ املاک و مستغلات</a:t>
            </a:r>
            <a:endParaRPr lang="en-US" dirty="0" smtClean="0"/>
          </a:p>
        </p:txBody>
      </p:sp>
      <p:graphicFrame>
        <p:nvGraphicFramePr>
          <p:cNvPr id="4" name="Content Placeholder 3"/>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بازار دارایی املاک و مستغلات</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fa-IR" sz="2400" dirty="0" smtClean="0"/>
              <a:t>انواع عمدۀ بازارهای دارایی‌های سرمایه‌ای و ابزار سرمایه‌گذاری</a:t>
            </a:r>
            <a:endParaRPr lang="en-US" sz="2400" dirty="0"/>
          </a:p>
        </p:txBody>
      </p:sp>
      <p:graphicFrame>
        <p:nvGraphicFramePr>
          <p:cNvPr id="6" name="Content Placeholder 5"/>
          <p:cNvGraphicFramePr>
            <a:graphicFrameLocks noGrp="1"/>
          </p:cNvGraphicFramePr>
          <p:nvPr>
            <p:ph idx="1"/>
          </p:nvPr>
        </p:nvGraphicFramePr>
        <p:xfrm>
          <a:off x="533400" y="1905000"/>
          <a:ext cx="8001000" cy="3615943"/>
        </p:xfrm>
        <a:graphic>
          <a:graphicData uri="http://schemas.openxmlformats.org/drawingml/2006/table">
            <a:tbl>
              <a:tblPr rtl="1"/>
              <a:tblGrid>
                <a:gridCol w="2392052"/>
                <a:gridCol w="2478122"/>
                <a:gridCol w="3130826"/>
              </a:tblGrid>
              <a:tr h="401771">
                <a:tc>
                  <a:txBody>
                    <a:bodyPr/>
                    <a:lstStyle/>
                    <a:p>
                      <a:pPr marL="0" marR="0" algn="r" rtl="1">
                        <a:lnSpc>
                          <a:spcPct val="115000"/>
                        </a:lnSpc>
                        <a:spcBef>
                          <a:spcPts val="0"/>
                        </a:spcBef>
                        <a:spcAft>
                          <a:spcPts val="0"/>
                        </a:spcAft>
                      </a:pPr>
                      <a:endParaRPr lang="fa-IR" sz="1600" dirty="0">
                        <a:latin typeface="Calibri"/>
                        <a:ea typeface="Calibri"/>
                        <a:cs typeface="B Zar"/>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600" b="1" dirty="0">
                          <a:latin typeface="Calibri"/>
                          <a:ea typeface="Calibri"/>
                          <a:cs typeface="B Zar"/>
                        </a:rPr>
                        <a:t>بازارهای عمومی</a:t>
                      </a:r>
                      <a:endParaRPr lang="en-US" sz="16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1600" b="1" dirty="0">
                          <a:latin typeface="Calibri"/>
                          <a:ea typeface="Calibri"/>
                          <a:cs typeface="B Zar"/>
                        </a:rPr>
                        <a:t>بازارهای خصوصی</a:t>
                      </a:r>
                      <a:endParaRPr lang="en-US" sz="16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7086">
                <a:tc>
                  <a:txBody>
                    <a:bodyPr/>
                    <a:lstStyle/>
                    <a:p>
                      <a:pPr marL="0" marR="0" algn="r" rtl="1">
                        <a:lnSpc>
                          <a:spcPct val="115000"/>
                        </a:lnSpc>
                        <a:spcBef>
                          <a:spcPts val="0"/>
                        </a:spcBef>
                        <a:spcAft>
                          <a:spcPts val="0"/>
                        </a:spcAft>
                      </a:pPr>
                      <a:r>
                        <a:rPr lang="fa-IR" sz="1600" b="1" dirty="0">
                          <a:latin typeface="Calibri"/>
                          <a:ea typeface="Calibri"/>
                          <a:cs typeface="B Zar"/>
                        </a:rPr>
                        <a:t>دارایی‌های مبتنی بر حق مالی</a:t>
                      </a:r>
                      <a:endParaRPr lang="en-US" sz="16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700" dirty="0">
                          <a:latin typeface="Calibri"/>
                          <a:ea typeface="Calibri"/>
                          <a:cs typeface="B Zar"/>
                        </a:rPr>
                        <a:t>سهام</a:t>
                      </a:r>
                      <a:endParaRPr lang="en-US" sz="1700" dirty="0">
                        <a:latin typeface="Calibri"/>
                        <a:ea typeface="Calibri"/>
                        <a:cs typeface="Arial"/>
                      </a:endParaRPr>
                    </a:p>
                    <a:p>
                      <a:r>
                        <a:rPr lang="fa-IR" sz="1700" kern="1200" dirty="0" smtClean="0">
                          <a:solidFill>
                            <a:schemeClr val="tx1"/>
                          </a:solidFill>
                          <a:latin typeface="Calibri"/>
                          <a:ea typeface="Calibri"/>
                          <a:cs typeface="B Zar"/>
                        </a:rPr>
                        <a:t>صندوق‌های سرمایه‌گذاری مستغلات</a:t>
                      </a:r>
                    </a:p>
                    <a:p>
                      <a:pPr marL="0" marR="0" indent="0" algn="r" defTabSz="914400" rtl="1" eaLnBrk="1" fontAlgn="auto" latinLnBrk="0" hangingPunct="1">
                        <a:lnSpc>
                          <a:spcPct val="115000"/>
                        </a:lnSpc>
                        <a:spcBef>
                          <a:spcPts val="0"/>
                        </a:spcBef>
                        <a:spcAft>
                          <a:spcPts val="0"/>
                        </a:spcAft>
                        <a:buClrTx/>
                        <a:buSzTx/>
                        <a:buFontTx/>
                        <a:buNone/>
                        <a:tabLst/>
                        <a:defRPr/>
                      </a:pPr>
                      <a:r>
                        <a:rPr lang="fa-IR" sz="1700" kern="1200" dirty="0" smtClean="0">
                          <a:solidFill>
                            <a:schemeClr val="tx1"/>
                          </a:solidFill>
                          <a:latin typeface="Calibri"/>
                          <a:ea typeface="Calibri"/>
                          <a:cs typeface="B Zar"/>
                        </a:rPr>
                        <a:t>صندوق‌های زمین و ساختمان</a:t>
                      </a:r>
                      <a:endParaRPr lang="en-US" sz="1700" kern="1200" dirty="0" smtClean="0">
                        <a:solidFill>
                          <a:schemeClr val="tx1"/>
                        </a:solidFill>
                        <a:latin typeface="Calibri"/>
                        <a:ea typeface="Calibri"/>
                        <a:cs typeface="B Zar"/>
                      </a:endParaRPr>
                    </a:p>
                    <a:p>
                      <a:pPr marL="0" marR="0" algn="r" rtl="1">
                        <a:lnSpc>
                          <a:spcPct val="115000"/>
                        </a:lnSpc>
                        <a:spcBef>
                          <a:spcPts val="0"/>
                        </a:spcBef>
                        <a:spcAft>
                          <a:spcPts val="0"/>
                        </a:spcAft>
                      </a:pPr>
                      <a:r>
                        <a:rPr lang="fa-IR" sz="1700" dirty="0" smtClean="0">
                          <a:latin typeface="Calibri"/>
                          <a:ea typeface="Calibri"/>
                          <a:cs typeface="B Zar"/>
                        </a:rPr>
                        <a:t>صندوق‌های </a:t>
                      </a:r>
                      <a:r>
                        <a:rPr lang="fa-IR" sz="1700" dirty="0">
                          <a:latin typeface="Calibri"/>
                          <a:ea typeface="Calibri"/>
                          <a:cs typeface="B Zar"/>
                        </a:rPr>
                        <a:t>سرمایه‌گذاری مشترک</a:t>
                      </a:r>
                      <a:endParaRPr lang="en-US" sz="17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700" kern="1200" dirty="0" smtClean="0">
                          <a:solidFill>
                            <a:schemeClr val="tx1"/>
                          </a:solidFill>
                          <a:latin typeface="Calibri"/>
                          <a:ea typeface="Calibri"/>
                          <a:cs typeface="B Zar"/>
                        </a:rPr>
                        <a:t>املاک</a:t>
                      </a:r>
                      <a:endParaRPr lang="en-US" sz="1700" kern="1200" dirty="0">
                        <a:solidFill>
                          <a:schemeClr val="tx1"/>
                        </a:solidFill>
                        <a:latin typeface="Calibri"/>
                        <a:ea typeface="Calibri"/>
                        <a:cs typeface="B Zar"/>
                      </a:endParaRPr>
                    </a:p>
                    <a:p>
                      <a:pPr marL="0" marR="0" algn="r" defTabSz="914400" rtl="1" eaLnBrk="1" latinLnBrk="0" hangingPunct="1">
                        <a:lnSpc>
                          <a:spcPct val="115000"/>
                        </a:lnSpc>
                        <a:spcBef>
                          <a:spcPts val="0"/>
                        </a:spcBef>
                        <a:spcAft>
                          <a:spcPts val="0"/>
                        </a:spcAft>
                      </a:pPr>
                      <a:r>
                        <a:rPr lang="fa-IR" sz="1700" kern="1200" dirty="0" smtClean="0">
                          <a:solidFill>
                            <a:schemeClr val="tx1"/>
                          </a:solidFill>
                          <a:latin typeface="Calibri"/>
                          <a:ea typeface="Calibri"/>
                          <a:cs typeface="B Zar"/>
                        </a:rPr>
                        <a:t>صندوق سهامی‌خاص‌ها</a:t>
                      </a:r>
                      <a:endParaRPr lang="en-US" sz="1700" kern="1200" dirty="0" smtClean="0">
                        <a:solidFill>
                          <a:schemeClr val="tx1"/>
                        </a:solidFill>
                        <a:latin typeface="Calibri"/>
                        <a:ea typeface="Calibri"/>
                        <a:cs typeface="B Zar"/>
                      </a:endParaRPr>
                    </a:p>
                    <a:p>
                      <a:pPr marL="0" marR="0" algn="r" rtl="1">
                        <a:lnSpc>
                          <a:spcPct val="115000"/>
                        </a:lnSpc>
                        <a:spcBef>
                          <a:spcPts val="0"/>
                        </a:spcBef>
                        <a:spcAft>
                          <a:spcPts val="0"/>
                        </a:spcAft>
                      </a:pPr>
                      <a:r>
                        <a:rPr lang="fa-IR" sz="1700" dirty="0" smtClean="0">
                          <a:latin typeface="Calibri"/>
                          <a:ea typeface="Calibri"/>
                          <a:cs typeface="B Zar"/>
                        </a:rPr>
                        <a:t>صندوق‌های حفظ</a:t>
                      </a:r>
                      <a:r>
                        <a:rPr lang="fa-IR" sz="1700" baseline="0" dirty="0" smtClean="0">
                          <a:latin typeface="Calibri"/>
                          <a:ea typeface="Calibri"/>
                          <a:cs typeface="B Zar"/>
                        </a:rPr>
                        <a:t> ارزش</a:t>
                      </a:r>
                      <a:endParaRPr lang="en-US" sz="17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7086">
                <a:tc>
                  <a:txBody>
                    <a:bodyPr/>
                    <a:lstStyle/>
                    <a:p>
                      <a:pPr marL="0" marR="0" algn="r" rtl="1">
                        <a:lnSpc>
                          <a:spcPct val="115000"/>
                        </a:lnSpc>
                        <a:spcBef>
                          <a:spcPts val="0"/>
                        </a:spcBef>
                        <a:spcAft>
                          <a:spcPts val="0"/>
                        </a:spcAft>
                      </a:pPr>
                      <a:r>
                        <a:rPr lang="fa-IR" sz="1600" b="1" dirty="0">
                          <a:latin typeface="Calibri"/>
                          <a:ea typeface="Calibri"/>
                          <a:cs typeface="B Zar"/>
                        </a:rPr>
                        <a:t>دارایی‌های مبتنی بر بدهی</a:t>
                      </a:r>
                      <a:endParaRPr lang="en-US" sz="1600" b="1"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700" dirty="0">
                          <a:latin typeface="Calibri"/>
                          <a:ea typeface="Calibri"/>
                          <a:cs typeface="B Zar"/>
                        </a:rPr>
                        <a:t>اوراق قرضه</a:t>
                      </a:r>
                      <a:endParaRPr lang="en-US" sz="1700" dirty="0">
                        <a:latin typeface="Calibri"/>
                        <a:ea typeface="Calibri"/>
                        <a:cs typeface="Arial"/>
                      </a:endParaRPr>
                    </a:p>
                    <a:p>
                      <a:pPr marL="0" marR="0" algn="r" rtl="1">
                        <a:lnSpc>
                          <a:spcPct val="115000"/>
                        </a:lnSpc>
                        <a:spcBef>
                          <a:spcPts val="0"/>
                        </a:spcBef>
                        <a:spcAft>
                          <a:spcPts val="0"/>
                        </a:spcAft>
                      </a:pPr>
                      <a:r>
                        <a:rPr lang="fa-IR" sz="1700" dirty="0">
                          <a:latin typeface="Calibri"/>
                          <a:ea typeface="Calibri"/>
                          <a:cs typeface="B Zar"/>
                        </a:rPr>
                        <a:t>اوراق بهادار با پشتوانۀ </a:t>
                      </a:r>
                      <a:r>
                        <a:rPr lang="fa-IR" sz="1700" dirty="0" smtClean="0">
                          <a:latin typeface="Calibri"/>
                          <a:ea typeface="Calibri"/>
                          <a:cs typeface="B Zar"/>
                        </a:rPr>
                        <a:t>رهن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700" dirty="0">
                          <a:latin typeface="Calibri"/>
                          <a:ea typeface="Calibri"/>
                          <a:cs typeface="B Zar"/>
                        </a:rPr>
                        <a:t>وام‌های بانکی</a:t>
                      </a:r>
                      <a:endParaRPr lang="en-US" sz="1700" dirty="0">
                        <a:latin typeface="Calibri"/>
                        <a:ea typeface="Calibri"/>
                        <a:cs typeface="Arial"/>
                      </a:endParaRPr>
                    </a:p>
                    <a:p>
                      <a:pPr marL="0" marR="0" algn="r" rtl="1">
                        <a:lnSpc>
                          <a:spcPct val="115000"/>
                        </a:lnSpc>
                        <a:spcBef>
                          <a:spcPts val="0"/>
                        </a:spcBef>
                        <a:spcAft>
                          <a:spcPts val="0"/>
                        </a:spcAft>
                      </a:pPr>
                      <a:r>
                        <a:rPr lang="fa-IR" sz="1700" dirty="0">
                          <a:latin typeface="Calibri"/>
                          <a:ea typeface="Calibri"/>
                          <a:cs typeface="B Zar"/>
                        </a:rPr>
                        <a:t>وام‌های رهنی</a:t>
                      </a:r>
                      <a:endParaRPr lang="en-US" sz="1700" dirty="0">
                        <a:latin typeface="Calibri"/>
                        <a:ea typeface="Calibri"/>
                        <a:cs typeface="Arial"/>
                      </a:endParaRPr>
                    </a:p>
                    <a:p>
                      <a:pPr marL="0" marR="0" algn="r" rtl="1">
                        <a:lnSpc>
                          <a:spcPct val="115000"/>
                        </a:lnSpc>
                        <a:spcBef>
                          <a:spcPts val="0"/>
                        </a:spcBef>
                        <a:spcAft>
                          <a:spcPts val="0"/>
                        </a:spcAft>
                      </a:pPr>
                      <a:r>
                        <a:rPr lang="fa-IR" sz="1700" dirty="0">
                          <a:latin typeface="Calibri"/>
                          <a:ea typeface="Calibri"/>
                          <a:cs typeface="B Zar"/>
                        </a:rPr>
                        <a:t>وام‌های مخاطره‌آمیز و </a:t>
                      </a:r>
                      <a:r>
                        <a:rPr lang="fa-IR" sz="1700" dirty="0" smtClean="0">
                          <a:latin typeface="Calibri"/>
                          <a:ea typeface="Calibri"/>
                          <a:cs typeface="B Zar"/>
                        </a:rPr>
                        <a:t>وام‌های </a:t>
                      </a:r>
                      <a:r>
                        <a:rPr lang="fa-IR" sz="1700" dirty="0">
                          <a:latin typeface="Calibri"/>
                          <a:ea typeface="Calibri"/>
                          <a:cs typeface="B Zar"/>
                        </a:rPr>
                        <a:t>قبضۀ مالکیت</a:t>
                      </a:r>
                      <a:endParaRPr lang="en-US" sz="17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5300662"/>
            <a:ext cx="5803032" cy="566738"/>
          </a:xfrm>
        </p:spPr>
        <p:txBody>
          <a:bodyPr/>
          <a:lstStyle/>
          <a:p>
            <a:pPr algn="r"/>
            <a:r>
              <a:rPr lang="en-US" sz="1600" b="0" dirty="0" smtClean="0">
                <a:cs typeface="B Zar" pitchFamily="2" charset="-78"/>
              </a:rPr>
              <a:t>*</a:t>
            </a:r>
            <a:r>
              <a:rPr lang="fa-IR" sz="1600" b="0" dirty="0" smtClean="0">
                <a:cs typeface="B Zar" pitchFamily="2" charset="-78"/>
              </a:rPr>
              <a:t>املاک و مستغلات تحت مالکیت شرکت‌های سهامی عام + صندوق‌های املاک و مستغلات</a:t>
            </a:r>
            <a:endParaRPr lang="en-US" sz="1600" b="0" dirty="0">
              <a:cs typeface="B Zar" pitchFamily="2" charset="-78"/>
            </a:endParaRPr>
          </a:p>
        </p:txBody>
      </p:sp>
      <p:sp>
        <p:nvSpPr>
          <p:cNvPr id="4" name="Text Placeholder 3"/>
          <p:cNvSpPr>
            <a:spLocks noGrp="1"/>
          </p:cNvSpPr>
          <p:nvPr>
            <p:ph type="body" sz="half" idx="2"/>
          </p:nvPr>
        </p:nvSpPr>
        <p:spPr>
          <a:xfrm>
            <a:off x="0" y="5867400"/>
            <a:ext cx="8534400" cy="804862"/>
          </a:xfrm>
        </p:spPr>
        <p:txBody>
          <a:bodyPr/>
          <a:lstStyle/>
          <a:p>
            <a:pPr lvl="0" algn="l" rtl="0"/>
            <a:r>
              <a:rPr lang="fa-IR" dirty="0" smtClean="0"/>
              <a:t> </a:t>
            </a:r>
            <a:r>
              <a:rPr lang="en-US" dirty="0" smtClean="0"/>
              <a:t>Source: Commercial Real Estate Analysis &amp; Investments (2e), by </a:t>
            </a:r>
            <a:r>
              <a:rPr lang="en-US" dirty="0" err="1" smtClean="0"/>
              <a:t>Geltner</a:t>
            </a:r>
            <a:r>
              <a:rPr lang="en-US" dirty="0" smtClean="0"/>
              <a:t>, Miller, Clayton and </a:t>
            </a:r>
            <a:r>
              <a:rPr lang="en-US" dirty="0" err="1" smtClean="0"/>
              <a:t>Eichholtz</a:t>
            </a:r>
            <a:r>
              <a:rPr lang="en-US" dirty="0" smtClean="0"/>
              <a:t>. </a:t>
            </a:r>
            <a:r>
              <a:rPr lang="en-US" dirty="0" err="1" smtClean="0"/>
              <a:t>Centage</a:t>
            </a:r>
            <a:r>
              <a:rPr lang="en-US" dirty="0" smtClean="0"/>
              <a:t>, 2007; (Authors’ estimates based on Miles &amp; </a:t>
            </a:r>
            <a:r>
              <a:rPr lang="en-US" dirty="0" err="1" smtClean="0"/>
              <a:t>Tolleson</a:t>
            </a:r>
            <a:r>
              <a:rPr lang="en-US" dirty="0" smtClean="0"/>
              <a:t> (1997), updated with FRB statistics)</a:t>
            </a:r>
          </a:p>
          <a:p>
            <a:pPr algn="l" rtl="0"/>
            <a:endParaRPr lang="en-US" dirty="0"/>
          </a:p>
        </p:txBody>
      </p:sp>
      <p:graphicFrame>
        <p:nvGraphicFramePr>
          <p:cNvPr id="5" name="Picture Placeholder 4"/>
          <p:cNvGraphicFramePr>
            <a:graphicFrameLocks noGrp="1"/>
          </p:cNvGraphicFramePr>
          <p:nvPr>
            <p:ph type="pic" idx="1"/>
          </p:nvPr>
        </p:nvGraphicFramePr>
        <p:xfrm>
          <a:off x="1295400" y="1447800"/>
          <a:ext cx="6075312"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p:cNvSpPr txBox="1">
            <a:spLocks/>
          </p:cNvSpPr>
          <p:nvPr/>
        </p:nvSpPr>
        <p:spPr bwMode="auto">
          <a:xfrm>
            <a:off x="609600" y="1219200"/>
            <a:ext cx="6858000" cy="533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algn="ctr" rtl="1" eaLnBrk="0" hangingPunct="0"/>
            <a:r>
              <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rPr>
              <a:t>(ارزش کل بازار 70 تریلیون دلار)</a:t>
            </a:r>
            <a:endPar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endParaRPr>
          </a:p>
        </p:txBody>
      </p:sp>
      <p:sp>
        <p:nvSpPr>
          <p:cNvPr id="7" name="Title 1"/>
          <p:cNvSpPr txBox="1">
            <a:spLocks/>
          </p:cNvSpPr>
          <p:nvPr/>
        </p:nvSpPr>
        <p:spPr bwMode="auto">
          <a:xfrm>
            <a:off x="0" y="457200"/>
            <a:ext cx="6858000" cy="533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algn="ctr"/>
            <a:r>
              <a:rPr lang="fa-IR" sz="4000" dirty="0" smtClean="0">
                <a:solidFill>
                  <a:schemeClr val="accent1"/>
                </a:solidFill>
                <a:latin typeface="+mj-lt"/>
                <a:ea typeface="+mj-ea"/>
                <a:cs typeface="B Elham" pitchFamily="2" charset="-78"/>
              </a:rPr>
              <a:t>بخش‌های بازار سرمایۀ امریکا</a:t>
            </a:r>
            <a:endParaRPr lang="en-US" sz="4000" dirty="0" smtClean="0">
              <a:solidFill>
                <a:schemeClr val="accent1"/>
              </a:solidFill>
              <a:latin typeface="+mj-lt"/>
              <a:ea typeface="+mj-ea"/>
              <a:cs typeface="B Elham"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fa-IR" dirty="0" smtClean="0"/>
              <a:t>ملک به‌عنوان دارایی پایه</a:t>
            </a:r>
            <a:endParaRPr lang="en-US" dirty="0" smtClean="0"/>
          </a:p>
        </p:txBody>
      </p:sp>
      <p:sp>
        <p:nvSpPr>
          <p:cNvPr id="15363" name="Content Placeholder 2"/>
          <p:cNvSpPr>
            <a:spLocks noGrp="1"/>
          </p:cNvSpPr>
          <p:nvPr>
            <p:ph idx="1"/>
          </p:nvPr>
        </p:nvSpPr>
        <p:spPr/>
        <p:txBody>
          <a:bodyPr/>
          <a:lstStyle/>
          <a:p>
            <a:r>
              <a:rPr lang="fa-IR" dirty="0" smtClean="0">
                <a:latin typeface="B Azar"/>
                <a:cs typeface="B Zar" pitchFamily="2" charset="-78"/>
              </a:rPr>
              <a:t>در نهایت تمامی دیگر دارایی‌های سرمایه‌ای مبتنی بر املاک و مستغلات بر پایۀ املاکی شکل می‌گیرند که در بازاری خصوصی (به نام بازار ملک) معامله می‌شوند. این املاک در واقع دارایی پایۀ (</a:t>
            </a:r>
            <a:r>
              <a:rPr lang="en-US" dirty="0" smtClean="0">
                <a:latin typeface="B Azar"/>
                <a:cs typeface="B Zar" pitchFamily="2" charset="-78"/>
              </a:rPr>
              <a:t>(underlying asset </a:t>
            </a:r>
            <a:r>
              <a:rPr lang="fa-IR" dirty="0" smtClean="0">
                <a:latin typeface="B Azar"/>
                <a:cs typeface="B Zar" pitchFamily="2" charset="-78"/>
              </a:rPr>
              <a:t>سایر دارایی‌های سرمایه‌ای محسوب می‌شوند. بدین معنی که این دارایی‌های ملکی هستند که جریان نقدی ایجاد می‌کنند و این جریان‌های نقدی منشأ هر درآمد و ارزشی است که از محصولات سرمایه‌گذاری املاک و مستغلات حاصل می‌شود. </a:t>
            </a:r>
            <a:endParaRPr lang="en-US" dirty="0" smtClean="0">
              <a:latin typeface="B Azar"/>
              <a:cs typeface="B Zar"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gn="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طبقات</a:t>
            </a:r>
            <a:r>
              <a:rPr lang="fa-IR" sz="2400" b="0" dirty="0" smtClean="0"/>
              <a:t> </a:t>
            </a: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دارایی</a:t>
            </a:r>
            <a:r>
              <a:rPr lang="en-US" sz="2400" b="0" dirty="0" smtClean="0"/>
              <a:t/>
            </a:r>
            <a:br>
              <a:rPr lang="en-US" sz="2400" b="0" dirty="0" smtClean="0"/>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ویژگی‌های</a:t>
            </a:r>
            <a:r>
              <a:rPr lang="fa-IR" sz="2400" b="0" dirty="0" smtClean="0"/>
              <a:t> </a:t>
            </a: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بازار</a:t>
            </a:r>
            <a:r>
              <a:rPr lang="fa-IR" sz="2400" b="0" dirty="0" smtClean="0"/>
              <a:t> </a:t>
            </a:r>
            <a:r>
              <a:rPr lang="en-US" sz="2400" b="0" dirty="0" smtClean="0"/>
              <a:t/>
            </a:r>
            <a:br>
              <a:rPr lang="en-US" sz="2400" b="0" dirty="0" smtClean="0"/>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ویژگی‌های</a:t>
            </a:r>
            <a:r>
              <a:rPr lang="fa-IR" sz="2400" b="0" dirty="0" smtClean="0"/>
              <a:t> </a:t>
            </a: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سرمایه‌گذاری</a:t>
            </a: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rPr>
              <a:t>سرمایه‌گذاری در املاک و مستغلات</a:t>
            </a:r>
            <a:endPar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fa-IR" dirty="0" smtClean="0"/>
              <a:t>املاک و مستغلات به‌عنوان طبقۀ دارایی</a:t>
            </a:r>
            <a:endParaRPr lang="en-US" dirty="0" smtClean="0"/>
          </a:p>
        </p:txBody>
      </p:sp>
      <p:graphicFrame>
        <p:nvGraphicFramePr>
          <p:cNvPr id="4" name="Content Placeholder 3"/>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7315200" y="1371600"/>
            <a:ext cx="838200" cy="5078313"/>
          </a:xfrm>
          <a:prstGeom prst="rect">
            <a:avLst/>
          </a:prstGeom>
          <a:solidFill>
            <a:srgbClr val="303030"/>
          </a:solidFill>
          <a:ln>
            <a:noFill/>
          </a:ln>
        </p:spPr>
        <p:style>
          <a:lnRef idx="2">
            <a:schemeClr val="dk1">
              <a:shade val="50000"/>
            </a:schemeClr>
          </a:lnRef>
          <a:fillRef idx="1001">
            <a:schemeClr val="dk1"/>
          </a:fillRef>
          <a:effectRef idx="0">
            <a:schemeClr val="dk1"/>
          </a:effectRef>
          <a:fontRef idx="minor">
            <a:schemeClr val="lt1"/>
          </a:fontRef>
        </p:style>
        <p:txBody>
          <a:bodyPr wrap="square" rtlCol="0">
            <a:spAutoFit/>
          </a:bodyPr>
          <a:lstStyle/>
          <a:p>
            <a:endParaRPr lang="fa-IR" dirty="0" smtClean="0">
              <a:cs typeface="B Zar" pitchFamily="2" charset="-78"/>
            </a:endParaRPr>
          </a:p>
          <a:p>
            <a:endParaRPr lang="fa-IR" dirty="0" smtClean="0">
              <a:cs typeface="B Zar" pitchFamily="2" charset="-78"/>
            </a:endParaRPr>
          </a:p>
          <a:p>
            <a:endParaRPr lang="fa-IR" dirty="0" smtClean="0">
              <a:cs typeface="B Zar" pitchFamily="2" charset="-78"/>
            </a:endParaRPr>
          </a:p>
          <a:p>
            <a:endParaRPr lang="fa-IR" dirty="0" smtClean="0">
              <a:cs typeface="B Zar" pitchFamily="2" charset="-78"/>
            </a:endParaRPr>
          </a:p>
          <a:p>
            <a:endParaRPr lang="fa-IR" dirty="0" smtClean="0">
              <a:cs typeface="B Zar" pitchFamily="2" charset="-78"/>
            </a:endParaRPr>
          </a:p>
          <a:p>
            <a:endParaRPr lang="fa-IR" dirty="0" smtClean="0">
              <a:cs typeface="B Zar" pitchFamily="2" charset="-78"/>
            </a:endParaRPr>
          </a:p>
          <a:p>
            <a:endParaRPr lang="fa-IR" dirty="0" smtClean="0">
              <a:cs typeface="B Zar" pitchFamily="2" charset="-78"/>
            </a:endParaRPr>
          </a:p>
          <a:p>
            <a:endParaRPr lang="fa-IR" dirty="0" smtClean="0">
              <a:cs typeface="B Zar" pitchFamily="2" charset="-78"/>
            </a:endParaRPr>
          </a:p>
          <a:p>
            <a:endParaRPr lang="fa-IR" dirty="0" smtClean="0">
              <a:cs typeface="B Zar" pitchFamily="2" charset="-78"/>
            </a:endParaRPr>
          </a:p>
          <a:p>
            <a:endParaRPr lang="fa-IR" dirty="0" smtClean="0">
              <a:cs typeface="B Zar" pitchFamily="2" charset="-78"/>
            </a:endParaRPr>
          </a:p>
          <a:p>
            <a:endParaRPr lang="fa-IR" dirty="0" smtClean="0">
              <a:cs typeface="B Zar" pitchFamily="2" charset="-78"/>
            </a:endParaRPr>
          </a:p>
          <a:p>
            <a:endParaRPr lang="fa-IR" dirty="0" smtClean="0">
              <a:cs typeface="B Zar" pitchFamily="2" charset="-78"/>
            </a:endParaRPr>
          </a:p>
          <a:p>
            <a:endParaRPr lang="fa-IR" dirty="0" smtClean="0">
              <a:cs typeface="B Zar" pitchFamily="2" charset="-78"/>
            </a:endParaRPr>
          </a:p>
          <a:p>
            <a:endParaRPr lang="fa-IR" dirty="0" smtClean="0">
              <a:cs typeface="B Zar" pitchFamily="2" charset="-78"/>
            </a:endParaRPr>
          </a:p>
          <a:p>
            <a:endParaRPr lang="fa-IR" dirty="0" smtClean="0">
              <a:cs typeface="B Zar" pitchFamily="2" charset="-78"/>
            </a:endParaRPr>
          </a:p>
          <a:p>
            <a:endParaRPr lang="fa-IR" dirty="0" smtClean="0">
              <a:cs typeface="B Zar" pitchFamily="2" charset="-78"/>
            </a:endParaRPr>
          </a:p>
          <a:p>
            <a:endParaRPr lang="fa-IR" dirty="0" smtClean="0">
              <a:cs typeface="B Zar" pitchFamily="2" charset="-78"/>
            </a:endParaRPr>
          </a:p>
          <a:p>
            <a:endParaRPr lang="en-US" dirty="0" smtClean="0">
              <a:cs typeface="B Zar" pitchFamily="2" charset="-78"/>
            </a:endParaRPr>
          </a:p>
        </p:txBody>
      </p:sp>
      <p:sp>
        <p:nvSpPr>
          <p:cNvPr id="2" name="Title 1"/>
          <p:cNvSpPr>
            <a:spLocks noGrp="1"/>
          </p:cNvSpPr>
          <p:nvPr>
            <p:ph type="title"/>
          </p:nvPr>
        </p:nvSpPr>
        <p:spPr/>
        <p:txBody>
          <a:bodyPr/>
          <a:lstStyle/>
          <a:p>
            <a:r>
              <a:rPr lang="fa-IR" dirty="0" smtClean="0"/>
              <a:t>ویژگی‌های ریسک و بازدۀ ملک</a:t>
            </a:r>
            <a:endParaRPr lang="en-US" dirty="0"/>
          </a:p>
        </p:txBody>
      </p:sp>
      <p:pic>
        <p:nvPicPr>
          <p:cNvPr id="5" name="Content Placeholder 4" descr="76.-A-quick-guide-to-asset-classes.png"/>
          <p:cNvPicPr>
            <a:picLocks noGrp="1" noChangeAspect="1"/>
          </p:cNvPicPr>
          <p:nvPr>
            <p:ph idx="1"/>
          </p:nvPr>
        </p:nvPicPr>
        <p:blipFill>
          <a:blip r:embed="rId2" cstate="print"/>
          <a:stretch>
            <a:fillRect/>
          </a:stretch>
        </p:blipFill>
        <p:spPr>
          <a:xfrm>
            <a:off x="1808580" y="1371600"/>
            <a:ext cx="5526840" cy="5029200"/>
          </a:xfrm>
          <a:solidFill>
            <a:schemeClr val="accent1"/>
          </a:solidFill>
        </p:spPr>
      </p:pic>
      <p:sp>
        <p:nvSpPr>
          <p:cNvPr id="6" name="TextBox 5"/>
          <p:cNvSpPr txBox="1"/>
          <p:nvPr/>
        </p:nvSpPr>
        <p:spPr>
          <a:xfrm>
            <a:off x="5334000" y="4267200"/>
            <a:ext cx="1219200" cy="1200329"/>
          </a:xfrm>
          <a:prstGeom prst="rect">
            <a:avLst/>
          </a:prstGeom>
          <a:solidFill>
            <a:srgbClr val="303030"/>
          </a:solidFill>
          <a:ln>
            <a:noFill/>
          </a:ln>
        </p:spPr>
        <p:style>
          <a:lnRef idx="2">
            <a:schemeClr val="dk1">
              <a:shade val="50000"/>
            </a:schemeClr>
          </a:lnRef>
          <a:fillRef idx="1001">
            <a:schemeClr val="dk1"/>
          </a:fillRef>
          <a:effectRef idx="0">
            <a:schemeClr val="dk1"/>
          </a:effectRef>
          <a:fontRef idx="minor">
            <a:schemeClr val="lt1"/>
          </a:fontRef>
        </p:style>
        <p:txBody>
          <a:bodyPr wrap="square" rtlCol="0">
            <a:spAutoFit/>
          </a:bodyPr>
          <a:lstStyle/>
          <a:p>
            <a:endParaRPr lang="en-US" dirty="0" smtClean="0">
              <a:cs typeface="B Zar" pitchFamily="2" charset="-78"/>
            </a:endParaRPr>
          </a:p>
          <a:p>
            <a:endParaRPr lang="en-US" dirty="0" smtClean="0">
              <a:cs typeface="B Zar" pitchFamily="2" charset="-78"/>
            </a:endParaRPr>
          </a:p>
          <a:p>
            <a:endParaRPr lang="en-US" dirty="0" smtClean="0">
              <a:cs typeface="B Zar" pitchFamily="2" charset="-78"/>
            </a:endParaRPr>
          </a:p>
          <a:p>
            <a:endParaRPr lang="en-US" dirty="0">
              <a:cs typeface="B Zar" pitchFamily="2" charset="-78"/>
            </a:endParaRPr>
          </a:p>
        </p:txBody>
      </p:sp>
      <p:sp>
        <p:nvSpPr>
          <p:cNvPr id="9" name="TextBox 8"/>
          <p:cNvSpPr txBox="1"/>
          <p:nvPr/>
        </p:nvSpPr>
        <p:spPr>
          <a:xfrm>
            <a:off x="2819400" y="5410200"/>
            <a:ext cx="762000" cy="323165"/>
          </a:xfrm>
          <a:prstGeom prst="rect">
            <a:avLst/>
          </a:prstGeom>
          <a:solidFill>
            <a:srgbClr val="303030"/>
          </a:solidFill>
          <a:ln>
            <a:noFill/>
          </a:ln>
        </p:spPr>
        <p:style>
          <a:lnRef idx="2">
            <a:schemeClr val="dk1">
              <a:shade val="50000"/>
            </a:schemeClr>
          </a:lnRef>
          <a:fillRef idx="1001">
            <a:schemeClr val="dk1"/>
          </a:fillRef>
          <a:effectRef idx="0">
            <a:schemeClr val="dk1"/>
          </a:effectRef>
          <a:fontRef idx="minor">
            <a:schemeClr val="lt1"/>
          </a:fontRef>
        </p:style>
        <p:txBody>
          <a:bodyPr wrap="square" rtlCol="0">
            <a:spAutoFit/>
          </a:bodyPr>
          <a:lstStyle/>
          <a:p>
            <a:r>
              <a:rPr lang="fa-IR" sz="1500" dirty="0" smtClean="0">
                <a:solidFill>
                  <a:schemeClr val="bg1"/>
                </a:solidFill>
                <a:cs typeface="B Zar" pitchFamily="2" charset="-78"/>
              </a:rPr>
              <a:t>وجه نقد</a:t>
            </a:r>
            <a:endParaRPr lang="en-US" sz="1500" dirty="0" smtClean="0">
              <a:solidFill>
                <a:schemeClr val="bg1"/>
              </a:solidFill>
              <a:cs typeface="B Zar" pitchFamily="2" charset="-78"/>
            </a:endParaRPr>
          </a:p>
        </p:txBody>
      </p:sp>
      <p:sp>
        <p:nvSpPr>
          <p:cNvPr id="10" name="TextBox 9"/>
          <p:cNvSpPr txBox="1"/>
          <p:nvPr/>
        </p:nvSpPr>
        <p:spPr>
          <a:xfrm>
            <a:off x="3733800" y="4495800"/>
            <a:ext cx="1219200" cy="323165"/>
          </a:xfrm>
          <a:prstGeom prst="rect">
            <a:avLst/>
          </a:prstGeom>
          <a:solidFill>
            <a:srgbClr val="303030"/>
          </a:solidFill>
          <a:ln>
            <a:noFill/>
          </a:ln>
        </p:spPr>
        <p:style>
          <a:lnRef idx="2">
            <a:schemeClr val="dk1">
              <a:shade val="50000"/>
            </a:schemeClr>
          </a:lnRef>
          <a:fillRef idx="1001">
            <a:schemeClr val="dk1"/>
          </a:fillRef>
          <a:effectRef idx="0">
            <a:schemeClr val="dk1"/>
          </a:effectRef>
          <a:fontRef idx="minor">
            <a:schemeClr val="lt1"/>
          </a:fontRef>
        </p:style>
        <p:txBody>
          <a:bodyPr wrap="square" rtlCol="0">
            <a:spAutoFit/>
          </a:bodyPr>
          <a:lstStyle/>
          <a:p>
            <a:r>
              <a:rPr lang="fa-IR" sz="1500" dirty="0" smtClean="0">
                <a:solidFill>
                  <a:schemeClr val="bg1"/>
                </a:solidFill>
                <a:cs typeface="B Zar" pitchFamily="2" charset="-78"/>
              </a:rPr>
              <a:t>قرضۀ دولتی</a:t>
            </a:r>
            <a:endParaRPr lang="en-US" sz="1500" dirty="0" smtClean="0">
              <a:solidFill>
                <a:schemeClr val="bg1"/>
              </a:solidFill>
              <a:cs typeface="B Zar" pitchFamily="2" charset="-78"/>
            </a:endParaRPr>
          </a:p>
        </p:txBody>
      </p:sp>
      <p:sp>
        <p:nvSpPr>
          <p:cNvPr id="11" name="TextBox 10"/>
          <p:cNvSpPr txBox="1"/>
          <p:nvPr/>
        </p:nvSpPr>
        <p:spPr>
          <a:xfrm>
            <a:off x="5334000" y="3886200"/>
            <a:ext cx="685800" cy="323165"/>
          </a:xfrm>
          <a:prstGeom prst="rect">
            <a:avLst/>
          </a:prstGeom>
          <a:solidFill>
            <a:srgbClr val="303030"/>
          </a:solidFill>
          <a:ln>
            <a:noFill/>
          </a:ln>
        </p:spPr>
        <p:style>
          <a:lnRef idx="2">
            <a:schemeClr val="dk1">
              <a:shade val="50000"/>
            </a:schemeClr>
          </a:lnRef>
          <a:fillRef idx="1001">
            <a:schemeClr val="dk1"/>
          </a:fillRef>
          <a:effectRef idx="0">
            <a:schemeClr val="dk1"/>
          </a:effectRef>
          <a:fontRef idx="minor">
            <a:schemeClr val="lt1"/>
          </a:fontRef>
        </p:style>
        <p:txBody>
          <a:bodyPr wrap="square" rtlCol="0">
            <a:spAutoFit/>
          </a:bodyPr>
          <a:lstStyle/>
          <a:p>
            <a:r>
              <a:rPr lang="fa-IR" sz="1500" dirty="0" smtClean="0">
                <a:solidFill>
                  <a:schemeClr val="bg1"/>
                </a:solidFill>
                <a:cs typeface="B Zar" pitchFamily="2" charset="-78"/>
              </a:rPr>
              <a:t>ملک</a:t>
            </a:r>
            <a:endParaRPr lang="en-US" sz="1500" dirty="0" smtClean="0">
              <a:solidFill>
                <a:schemeClr val="bg1"/>
              </a:solidFill>
              <a:cs typeface="B Zar" pitchFamily="2" charset="-78"/>
            </a:endParaRPr>
          </a:p>
        </p:txBody>
      </p:sp>
      <p:sp>
        <p:nvSpPr>
          <p:cNvPr id="12" name="TextBox 11"/>
          <p:cNvSpPr txBox="1"/>
          <p:nvPr/>
        </p:nvSpPr>
        <p:spPr>
          <a:xfrm>
            <a:off x="6096000" y="3048000"/>
            <a:ext cx="685800" cy="323165"/>
          </a:xfrm>
          <a:prstGeom prst="rect">
            <a:avLst/>
          </a:prstGeom>
          <a:solidFill>
            <a:srgbClr val="303030"/>
          </a:solidFill>
          <a:ln>
            <a:noFill/>
          </a:ln>
        </p:spPr>
        <p:style>
          <a:lnRef idx="2">
            <a:schemeClr val="dk1">
              <a:shade val="50000"/>
            </a:schemeClr>
          </a:lnRef>
          <a:fillRef idx="1001">
            <a:schemeClr val="dk1"/>
          </a:fillRef>
          <a:effectRef idx="0">
            <a:schemeClr val="dk1"/>
          </a:effectRef>
          <a:fontRef idx="minor">
            <a:schemeClr val="lt1"/>
          </a:fontRef>
        </p:style>
        <p:txBody>
          <a:bodyPr wrap="square" rtlCol="0">
            <a:spAutoFit/>
          </a:bodyPr>
          <a:lstStyle/>
          <a:p>
            <a:r>
              <a:rPr lang="fa-IR" sz="1500" dirty="0" smtClean="0">
                <a:solidFill>
                  <a:schemeClr val="bg1"/>
                </a:solidFill>
                <a:cs typeface="B Zar" pitchFamily="2" charset="-78"/>
              </a:rPr>
              <a:t>سهام</a:t>
            </a:r>
            <a:endParaRPr lang="en-US" sz="1500" dirty="0" smtClean="0">
              <a:solidFill>
                <a:schemeClr val="bg1"/>
              </a:solidFill>
              <a:cs typeface="B Zar" pitchFamily="2" charset="-78"/>
            </a:endParaRPr>
          </a:p>
        </p:txBody>
      </p:sp>
      <p:sp>
        <p:nvSpPr>
          <p:cNvPr id="14" name="TextBox 13"/>
          <p:cNvSpPr txBox="1"/>
          <p:nvPr/>
        </p:nvSpPr>
        <p:spPr>
          <a:xfrm>
            <a:off x="2743200" y="1447800"/>
            <a:ext cx="4267200" cy="646331"/>
          </a:xfrm>
          <a:prstGeom prst="rect">
            <a:avLst/>
          </a:prstGeom>
          <a:solidFill>
            <a:srgbClr val="303030"/>
          </a:solidFill>
          <a:ln>
            <a:noFill/>
          </a:ln>
        </p:spPr>
        <p:style>
          <a:lnRef idx="2">
            <a:schemeClr val="dk1">
              <a:shade val="50000"/>
            </a:schemeClr>
          </a:lnRef>
          <a:fillRef idx="1001">
            <a:schemeClr val="dk1"/>
          </a:fillRef>
          <a:effectRef idx="0">
            <a:schemeClr val="dk1"/>
          </a:effectRef>
          <a:fontRef idx="minor">
            <a:schemeClr val="lt1"/>
          </a:fontRef>
        </p:style>
        <p:txBody>
          <a:bodyPr wrap="square" rtlCol="0">
            <a:spAutoFit/>
          </a:bodyPr>
          <a:lstStyle/>
          <a:p>
            <a:endParaRPr lang="fa-IR" dirty="0" smtClean="0">
              <a:solidFill>
                <a:schemeClr val="bg1"/>
              </a:solidFill>
              <a:cs typeface="B Zar" pitchFamily="2" charset="-78"/>
            </a:endParaRPr>
          </a:p>
          <a:p>
            <a:endParaRPr lang="en-US" dirty="0" smtClean="0">
              <a:solidFill>
                <a:schemeClr val="bg1"/>
              </a:solidFill>
              <a:cs typeface="B Zar" pitchFamily="2" charset="-78"/>
            </a:endParaRPr>
          </a:p>
        </p:txBody>
      </p:sp>
      <p:sp>
        <p:nvSpPr>
          <p:cNvPr id="15" name="TextBox 14"/>
          <p:cNvSpPr txBox="1"/>
          <p:nvPr/>
        </p:nvSpPr>
        <p:spPr>
          <a:xfrm>
            <a:off x="1828800" y="1752600"/>
            <a:ext cx="762000" cy="369332"/>
          </a:xfrm>
          <a:prstGeom prst="rect">
            <a:avLst/>
          </a:prstGeom>
          <a:solidFill>
            <a:srgbClr val="303030"/>
          </a:solidFill>
          <a:ln>
            <a:noFill/>
          </a:ln>
        </p:spPr>
        <p:style>
          <a:lnRef idx="2">
            <a:schemeClr val="dk1">
              <a:shade val="50000"/>
            </a:schemeClr>
          </a:lnRef>
          <a:fillRef idx="1001">
            <a:schemeClr val="dk1"/>
          </a:fillRef>
          <a:effectRef idx="0">
            <a:schemeClr val="dk1"/>
          </a:effectRef>
          <a:fontRef idx="minor">
            <a:schemeClr val="lt1"/>
          </a:fontRef>
        </p:style>
        <p:txBody>
          <a:bodyPr wrap="square" rtlCol="0">
            <a:spAutoFit/>
          </a:bodyPr>
          <a:lstStyle/>
          <a:p>
            <a:r>
              <a:rPr lang="fa-IR" dirty="0" smtClean="0">
                <a:solidFill>
                  <a:schemeClr val="bg1"/>
                </a:solidFill>
                <a:cs typeface="B Titr" pitchFamily="2" charset="-78"/>
              </a:rPr>
              <a:t>بازده</a:t>
            </a:r>
            <a:endParaRPr lang="en-US" dirty="0" smtClean="0">
              <a:solidFill>
                <a:schemeClr val="bg1"/>
              </a:solidFill>
              <a:cs typeface="B Titr" pitchFamily="2" charset="-78"/>
            </a:endParaRPr>
          </a:p>
        </p:txBody>
      </p:sp>
      <p:sp>
        <p:nvSpPr>
          <p:cNvPr id="16" name="TextBox 15"/>
          <p:cNvSpPr txBox="1"/>
          <p:nvPr/>
        </p:nvSpPr>
        <p:spPr>
          <a:xfrm>
            <a:off x="6324600" y="5867400"/>
            <a:ext cx="762000" cy="369332"/>
          </a:xfrm>
          <a:prstGeom prst="rect">
            <a:avLst/>
          </a:prstGeom>
          <a:solidFill>
            <a:srgbClr val="303030"/>
          </a:solidFill>
          <a:ln>
            <a:noFill/>
          </a:ln>
        </p:spPr>
        <p:style>
          <a:lnRef idx="2">
            <a:schemeClr val="dk1">
              <a:shade val="50000"/>
            </a:schemeClr>
          </a:lnRef>
          <a:fillRef idx="1001">
            <a:schemeClr val="dk1"/>
          </a:fillRef>
          <a:effectRef idx="0">
            <a:schemeClr val="dk1"/>
          </a:effectRef>
          <a:fontRef idx="minor">
            <a:schemeClr val="lt1"/>
          </a:fontRef>
        </p:style>
        <p:txBody>
          <a:bodyPr wrap="square" rtlCol="0">
            <a:spAutoFit/>
          </a:bodyPr>
          <a:lstStyle/>
          <a:p>
            <a:r>
              <a:rPr lang="fa-IR" dirty="0" smtClean="0">
                <a:solidFill>
                  <a:schemeClr val="bg1"/>
                </a:solidFill>
                <a:cs typeface="B Titr" pitchFamily="2" charset="-78"/>
              </a:rPr>
              <a:t>ریسک</a:t>
            </a:r>
            <a:endParaRPr lang="en-US" dirty="0" smtClean="0">
              <a:solidFill>
                <a:schemeClr val="bg1"/>
              </a:solidFill>
              <a:cs typeface="B Titr" pitchFamily="2" charset="-78"/>
            </a:endParaRPr>
          </a:p>
        </p:txBody>
      </p:sp>
      <p:pic>
        <p:nvPicPr>
          <p:cNvPr id="113666" name="Picture 2"/>
          <p:cNvPicPr>
            <a:picLocks noChangeAspect="1" noChangeArrowheads="1"/>
          </p:cNvPicPr>
          <p:nvPr/>
        </p:nvPicPr>
        <p:blipFill>
          <a:blip r:embed="rId3" cstate="print"/>
          <a:srcRect/>
          <a:stretch>
            <a:fillRect/>
          </a:stretch>
        </p:blipFill>
        <p:spPr bwMode="auto">
          <a:xfrm>
            <a:off x="7009109" y="1371600"/>
            <a:ext cx="839491" cy="762000"/>
          </a:xfrm>
          <a:prstGeom prst="rect">
            <a:avLst/>
          </a:prstGeom>
          <a:noFill/>
          <a:ln w="9525">
            <a:noFill/>
            <a:miter lim="800000"/>
            <a:headEnd/>
            <a:tailEnd/>
          </a:ln>
        </p:spPr>
      </p:pic>
      <p:sp>
        <p:nvSpPr>
          <p:cNvPr id="19" name="TextBox 18"/>
          <p:cNvSpPr txBox="1"/>
          <p:nvPr/>
        </p:nvSpPr>
        <p:spPr>
          <a:xfrm>
            <a:off x="6629400" y="1828800"/>
            <a:ext cx="1143000" cy="323165"/>
          </a:xfrm>
          <a:prstGeom prst="rect">
            <a:avLst/>
          </a:prstGeom>
          <a:solidFill>
            <a:srgbClr val="303030"/>
          </a:solidFill>
          <a:ln>
            <a:noFill/>
          </a:ln>
        </p:spPr>
        <p:style>
          <a:lnRef idx="2">
            <a:schemeClr val="dk1">
              <a:shade val="50000"/>
            </a:schemeClr>
          </a:lnRef>
          <a:fillRef idx="1001">
            <a:schemeClr val="dk1"/>
          </a:fillRef>
          <a:effectRef idx="0">
            <a:schemeClr val="dk1"/>
          </a:effectRef>
          <a:fontRef idx="minor">
            <a:schemeClr val="lt1"/>
          </a:fontRef>
        </p:style>
        <p:txBody>
          <a:bodyPr wrap="square" rtlCol="0">
            <a:spAutoFit/>
          </a:bodyPr>
          <a:lstStyle/>
          <a:p>
            <a:r>
              <a:rPr lang="fa-IR" sz="1500" dirty="0" smtClean="0">
                <a:solidFill>
                  <a:schemeClr val="bg1"/>
                </a:solidFill>
                <a:cs typeface="B Zar" pitchFamily="2" charset="-78"/>
              </a:rPr>
              <a:t>کالاهای اساسی</a:t>
            </a:r>
            <a:endParaRPr lang="en-US" sz="1500" dirty="0" smtClean="0">
              <a:solidFill>
                <a:schemeClr val="bg1"/>
              </a:solidFill>
              <a:cs typeface="B Zar" pitchFamily="2" charset="-78"/>
            </a:endParaRPr>
          </a:p>
        </p:txBody>
      </p:sp>
      <p:sp>
        <p:nvSpPr>
          <p:cNvPr id="4" name="Slide Number Placeholder 3"/>
          <p:cNvSpPr>
            <a:spLocks noGrp="1"/>
          </p:cNvSpPr>
          <p:nvPr>
            <p:ph type="sldNum" sz="quarter" idx="12"/>
          </p:nvPr>
        </p:nvSpPr>
        <p:spPr>
          <a:xfrm>
            <a:off x="6553200" y="6400800"/>
            <a:ext cx="2133600" cy="244475"/>
          </a:xfrm>
          <a:ln>
            <a:no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fld id="{83A1594A-FFBB-4D4C-9102-B83135140D26}" type="slidenum">
              <a:rPr lang="en-US" smtClean="0">
                <a:cs typeface="B Zar" pitchFamily="2" charset="-78"/>
              </a:rPr>
              <a:pPr>
                <a:defRPr/>
              </a:pPr>
              <a:t>19</a:t>
            </a:fld>
            <a:endParaRPr lang="en-US" dirty="0">
              <a:cs typeface="B Zar"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a:xfrm>
            <a:off x="2209800" y="2667000"/>
            <a:ext cx="5407025" cy="1905000"/>
          </a:xfrm>
        </p:spPr>
        <p:txBody>
          <a:bodyPr/>
          <a:lstStyle/>
          <a:p>
            <a:pPr eaLnBrk="1" hangingPunct="1"/>
            <a:r>
              <a:rPr lang="en-US" sz="3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
            </a:r>
            <a:br>
              <a:rPr lang="en-US" sz="3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br>
            <a:r>
              <a:rPr lang="fa-IR"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مقدمه‌ای بر تأمین مالی و سرمایه‌گذاری </a:t>
            </a:r>
            <a:r>
              <a:rPr lang="fa-IR" sz="3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املاک و مستغلات</a:t>
            </a:r>
            <a:r>
              <a:rPr lang="en-US" sz="3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
            </a:r>
            <a:br>
              <a:rPr lang="en-US" sz="3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br>
            <a:endParaRPr lang="en-US" sz="3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3075" name="Rectangle 3"/>
          <p:cNvSpPr>
            <a:spLocks noGrp="1" noChangeArrowheads="1"/>
          </p:cNvSpPr>
          <p:nvPr>
            <p:ph type="subTitle" idx="1"/>
          </p:nvPr>
        </p:nvSpPr>
        <p:spPr>
          <a:xfrm>
            <a:off x="1905000" y="4343400"/>
            <a:ext cx="6400800" cy="457200"/>
          </a:xfrm>
        </p:spPr>
        <p:txBody>
          <a:bodyPr/>
          <a:lstStyle/>
          <a:p>
            <a:pPr eaLnBrk="1" hangingPunct="1"/>
            <a:r>
              <a:rPr lang="fa-IR" sz="1800" dirty="0" smtClean="0">
                <a:solidFill>
                  <a:schemeClr val="tx1"/>
                </a:solidFill>
                <a:cs typeface="B Zar" pitchFamily="2" charset="-78"/>
              </a:rPr>
              <a:t>حسین عبده تبریزی</a:t>
            </a:r>
            <a:endParaRPr lang="en-US" sz="1800" dirty="0" smtClean="0">
              <a:solidFill>
                <a:schemeClr val="tx1"/>
              </a:solidFill>
              <a:cs typeface="B Zar" pitchFamily="2" charset="-78"/>
            </a:endParaRPr>
          </a:p>
          <a:p>
            <a:pPr eaLnBrk="1" hangingPunct="1"/>
            <a:r>
              <a:rPr lang="fa-IR" sz="1800" dirty="0" smtClean="0">
                <a:solidFill>
                  <a:schemeClr val="tx1"/>
                </a:solidFill>
                <a:cs typeface="B Zar" pitchFamily="2" charset="-78"/>
              </a:rPr>
              <a:t>میثم رادپور</a:t>
            </a:r>
            <a:endParaRPr lang="en-US" sz="1800" dirty="0" smtClean="0">
              <a:solidFill>
                <a:schemeClr val="tx1"/>
              </a:solidFill>
              <a:cs typeface="B Zar" pitchFamily="2" charset="-78"/>
            </a:endParaRPr>
          </a:p>
        </p:txBody>
      </p:sp>
      <p:sp>
        <p:nvSpPr>
          <p:cNvPr id="3076" name="Rectangle 3"/>
          <p:cNvSpPr txBox="1">
            <a:spLocks noChangeArrowheads="1"/>
          </p:cNvSpPr>
          <p:nvPr/>
        </p:nvSpPr>
        <p:spPr bwMode="auto">
          <a:xfrm>
            <a:off x="3200400" y="4953000"/>
            <a:ext cx="5943601" cy="1822450"/>
          </a:xfrm>
          <a:prstGeom prst="rect">
            <a:avLst/>
          </a:prstGeom>
          <a:noFill/>
          <a:ln w="9525">
            <a:noFill/>
            <a:miter lim="800000"/>
            <a:headEnd/>
            <a:tailEnd/>
          </a:ln>
        </p:spPr>
        <p:txBody>
          <a:bodyPr anchor="b"/>
          <a:lstStyle/>
          <a:p>
            <a:pPr algn="r" rtl="1"/>
            <a:r>
              <a:rPr lang="fa-IR" sz="1700" dirty="0" smtClean="0">
                <a:cs typeface="B Zar" pitchFamily="2" charset="-78"/>
              </a:rPr>
              <a:t>27شهریور‌ماه </a:t>
            </a:r>
            <a:r>
              <a:rPr lang="fa-IR" sz="1700" dirty="0">
                <a:cs typeface="B Zar" pitchFamily="2" charset="-78"/>
              </a:rPr>
              <a:t>سال </a:t>
            </a:r>
            <a:r>
              <a:rPr lang="fa-IR" sz="1700" dirty="0" smtClean="0">
                <a:cs typeface="B Zar" pitchFamily="2" charset="-78"/>
              </a:rPr>
              <a:t>نود و یک </a:t>
            </a:r>
            <a:r>
              <a:rPr lang="fa-IR" sz="1700" dirty="0">
                <a:cs typeface="B Zar" pitchFamily="2" charset="-78"/>
              </a:rPr>
              <a:t>– </a:t>
            </a:r>
            <a:r>
              <a:rPr lang="fa-IR" sz="1700" dirty="0" smtClean="0">
                <a:cs typeface="B Zar" pitchFamily="2" charset="-78"/>
              </a:rPr>
              <a:t>تهران</a:t>
            </a:r>
          </a:p>
          <a:p>
            <a:pPr algn="r" rtl="1"/>
            <a:endParaRPr lang="en-US" sz="1700" dirty="0">
              <a:cs typeface="B Zar" pitchFamily="2" charset="-78"/>
            </a:endParaRPr>
          </a:p>
          <a:p>
            <a:pPr algn="r" rtl="1"/>
            <a:r>
              <a:rPr lang="fa-IR" sz="1700" dirty="0">
                <a:cs typeface="B Zar" pitchFamily="2" charset="-78"/>
              </a:rPr>
              <a:t> اول بار ارائه در دانشگاه صنعتی </a:t>
            </a:r>
            <a:r>
              <a:rPr lang="fa-IR" sz="1700" dirty="0" smtClean="0">
                <a:cs typeface="B Zar" pitchFamily="2" charset="-78"/>
              </a:rPr>
              <a:t>شریف </a:t>
            </a:r>
            <a:r>
              <a:rPr lang="fa-IR" sz="1700" dirty="0">
                <a:cs typeface="B Zar" pitchFamily="2" charset="-78"/>
              </a:rPr>
              <a:t>کلاس تأمین مالی و سرمایه‌گذاری زمین و ساختمان</a:t>
            </a:r>
          </a:p>
          <a:p>
            <a:pPr algn="r" rtl="1"/>
            <a:r>
              <a:rPr lang="fa-IR" sz="1700" dirty="0">
                <a:cs typeface="B Zar" pitchFamily="2" charset="-78"/>
              </a:rPr>
              <a:t> </a:t>
            </a:r>
            <a:endParaRPr lang="en-US" sz="1700" dirty="0">
              <a:cs typeface="B Zar"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ویژگی‌های بازار املاک</a:t>
            </a:r>
            <a:endParaRPr lang="en-US" dirty="0"/>
          </a:p>
        </p:txBody>
      </p:sp>
      <p:graphicFrame>
        <p:nvGraphicFramePr>
          <p:cNvPr id="5" name="Content Placeholder 4"/>
          <p:cNvGraphicFramePr>
            <a:graphicFrameLocks noGrp="1"/>
          </p:cNvGraphicFramePr>
          <p:nvPr>
            <p:ph idx="1"/>
          </p:nvPr>
        </p:nvGraphicFramePr>
        <p:xfrm>
          <a:off x="457200" y="12954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Elham" pitchFamily="2" charset="-78"/>
              </a:rPr>
              <a:t>مقایسۀ بازارها</a:t>
            </a:r>
            <a:endParaRPr lang="en-US" dirty="0" smtClean="0">
              <a:cs typeface="B Elham" pitchFamily="2" charset="-78"/>
            </a:endParaRPr>
          </a:p>
        </p:txBody>
      </p:sp>
      <p:sp>
        <p:nvSpPr>
          <p:cNvPr id="3" name="Text Placeholder 2"/>
          <p:cNvSpPr>
            <a:spLocks noGrp="1"/>
          </p:cNvSpPr>
          <p:nvPr>
            <p:ph type="body" idx="1"/>
          </p:nvPr>
        </p:nvSpPr>
        <p:spPr/>
        <p:txBody>
          <a:bodyPr/>
          <a:lstStyle/>
          <a:p>
            <a:pPr algn="ctr"/>
            <a:r>
              <a:rPr lang="fa-IR" sz="3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بازار ملک</a:t>
            </a:r>
            <a:endParaRPr lang="en-US" sz="3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graphicFrame>
        <p:nvGraphicFramePr>
          <p:cNvPr id="9" name="Content Placeholder 8"/>
          <p:cNvGraphicFramePr>
            <a:graphicFrameLocks noGrp="1"/>
          </p:cNvGraphicFramePr>
          <p:nvPr>
            <p:ph sz="half" idx="2"/>
          </p:nvPr>
        </p:nvGraphicFramePr>
        <p:xfrm>
          <a:off x="457200" y="2174875"/>
          <a:ext cx="4040188"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p:cNvSpPr>
            <a:spLocks noGrp="1"/>
          </p:cNvSpPr>
          <p:nvPr>
            <p:ph type="body" sz="quarter" idx="3"/>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lgn="ctr"/>
            <a:r>
              <a:rPr lang="fa-IR" sz="3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باازار اوراق بهادار</a:t>
            </a:r>
            <a:endParaRPr lang="en-US" sz="3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graphicFrame>
        <p:nvGraphicFramePr>
          <p:cNvPr id="8" name="Content Placeholder 7"/>
          <p:cNvGraphicFramePr>
            <a:graphicFrameLocks noGrp="1"/>
          </p:cNvGraphicFramePr>
          <p:nvPr>
            <p:ph sz="quarter" idx="4"/>
          </p:nvPr>
        </p:nvGraphicFramePr>
        <p:xfrm>
          <a:off x="4645025" y="2174875"/>
          <a:ext cx="4041775"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Slide Number Placeholder 6"/>
          <p:cNvSpPr>
            <a:spLocks noGrp="1"/>
          </p:cNvSpPr>
          <p:nvPr>
            <p:ph type="sldNum" sz="quarter" idx="12"/>
          </p:nvPr>
        </p:nvSpPr>
        <p:spPr/>
        <p:txBody>
          <a:bodyPr/>
          <a:lstStyle/>
          <a:p>
            <a:pPr>
              <a:defRPr/>
            </a:pPr>
            <a:fld id="{BD4BA05F-AF24-4442-869C-1AEF264E3A71}"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smtClean="0"/>
              <a:t>آیا ملک به‌عنوان طبقۀ دارایی مورد قبول قرار گرفته است؟</a:t>
            </a:r>
            <a:endParaRPr lang="en-US" sz="2800" dirty="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ویژگی‌های مهم ملک از منظر سرمایه‌گذاران</a:t>
            </a:r>
            <a:endParaRPr lang="en-US" sz="3200" dirty="0"/>
          </a:p>
        </p:txBody>
      </p:sp>
      <p:sp>
        <p:nvSpPr>
          <p:cNvPr id="3" name="Content Placeholder 2"/>
          <p:cNvSpPr>
            <a:spLocks noGrp="1"/>
          </p:cNvSpPr>
          <p:nvPr>
            <p:ph idx="1"/>
          </p:nvPr>
        </p:nvSpPr>
        <p:spPr/>
        <p:txBody>
          <a:bodyPr/>
          <a:lstStyle/>
          <a:p>
            <a:pPr>
              <a:buFont typeface="Wingdings" pitchFamily="2" charset="2"/>
              <a:buChar char="ü"/>
            </a:pPr>
            <a:r>
              <a:rPr lang="fa-IR" dirty="0" smtClean="0">
                <a:cs typeface="B Zar" pitchFamily="2" charset="-78"/>
              </a:rPr>
              <a:t>ملک در طی زمان مستهلک می‌شود.</a:t>
            </a:r>
            <a:endParaRPr lang="en-US" dirty="0" smtClean="0">
              <a:cs typeface="B Zar" pitchFamily="2" charset="-78"/>
            </a:endParaRPr>
          </a:p>
          <a:p>
            <a:pPr>
              <a:buFont typeface="Wingdings" pitchFamily="2" charset="2"/>
              <a:buChar char="ü"/>
            </a:pPr>
            <a:r>
              <a:rPr lang="fa-IR" dirty="0" smtClean="0">
                <a:cs typeface="B Zar" pitchFamily="2" charset="-78"/>
              </a:rPr>
              <a:t>جریان نقدی حاصل از ملک تحت تأثیر قرارداد اجاره است.</a:t>
            </a:r>
            <a:endParaRPr lang="en-US" dirty="0" smtClean="0">
              <a:cs typeface="B Zar" pitchFamily="2" charset="-78"/>
            </a:endParaRPr>
          </a:p>
          <a:p>
            <a:pPr>
              <a:buFont typeface="Wingdings" pitchFamily="2" charset="2"/>
              <a:buChar char="ü"/>
            </a:pPr>
            <a:r>
              <a:rPr lang="fa-IR" dirty="0" smtClean="0">
                <a:cs typeface="B Zar" pitchFamily="2" charset="-78"/>
              </a:rPr>
              <a:t>بازده حاصل از ملک تا حد زیادی به ارزشیابی ملک بستگی دارد. </a:t>
            </a:r>
            <a:endParaRPr lang="en-US" dirty="0" smtClean="0">
              <a:cs typeface="B Zar" pitchFamily="2" charset="-78"/>
            </a:endParaRPr>
          </a:p>
          <a:p>
            <a:pPr>
              <a:buFont typeface="Wingdings" pitchFamily="2" charset="2"/>
              <a:buChar char="ü"/>
            </a:pPr>
            <a:r>
              <a:rPr lang="fa-IR" dirty="0" smtClean="0">
                <a:cs typeface="B Zar" pitchFamily="2" charset="-78"/>
              </a:rPr>
              <a:t>ملک بسیار نقدنشو است.</a:t>
            </a:r>
            <a:endParaRPr lang="en-US" dirty="0" smtClean="0">
              <a:cs typeface="B Zar" pitchFamily="2" charset="-78"/>
            </a:endParaRPr>
          </a:p>
          <a:p>
            <a:pPr>
              <a:buFont typeface="Wingdings" pitchFamily="2" charset="2"/>
              <a:buChar char="ü"/>
            </a:pPr>
            <a:r>
              <a:rPr lang="fa-IR" dirty="0" smtClean="0">
                <a:cs typeface="B Zar" pitchFamily="2" charset="-78"/>
              </a:rPr>
              <a:t>حجم سرمایه‌گذاری برای خرید ملک نسبتاً بالاست.</a:t>
            </a:r>
            <a:endParaRPr lang="en-US" dirty="0" smtClean="0">
              <a:cs typeface="B Zar" pitchFamily="2" charset="-78"/>
            </a:endParaRPr>
          </a:p>
          <a:p>
            <a:pPr>
              <a:buFont typeface="Wingdings" pitchFamily="2" charset="2"/>
              <a:buChar char="ü"/>
            </a:pPr>
            <a:r>
              <a:rPr lang="fa-IR" dirty="0" smtClean="0">
                <a:cs typeface="B Zar" pitchFamily="2" charset="-78"/>
              </a:rPr>
              <a:t>تأمین مالی با استفاده از اهرم در معاملات ملک بسیار رایج است.</a:t>
            </a:r>
            <a:endParaRPr lang="en-US" dirty="0" smtClean="0">
              <a:cs typeface="B Zar" pitchFamily="2" charset="-78"/>
            </a:endParaRPr>
          </a:p>
          <a:p>
            <a:pPr>
              <a:buFont typeface="Wingdings" pitchFamily="2" charset="2"/>
              <a:buChar char="ü"/>
            </a:pPr>
            <a:r>
              <a:rPr lang="fa-IR" dirty="0" smtClean="0">
                <a:cs typeface="B Zar" pitchFamily="2" charset="-78"/>
              </a:rPr>
              <a:t>در بلندمدت اجاره‌بهای ملک با تورم همبستگی بالایی دارد. </a:t>
            </a:r>
            <a:endParaRPr lang="en-US" dirty="0" smtClean="0">
              <a:cs typeface="B Zar" pitchFamily="2" charset="-78"/>
            </a:endParaRPr>
          </a:p>
          <a:p>
            <a:pPr>
              <a:buFont typeface="Wingdings" pitchFamily="2" charset="2"/>
              <a:buChar char="ü"/>
            </a:pPr>
            <a:r>
              <a:rPr lang="fa-IR" dirty="0" smtClean="0">
                <a:cs typeface="B Zar" pitchFamily="2" charset="-78"/>
              </a:rPr>
              <a:t>ریسک سرمایه‌گذاری در ملک پایین است. </a:t>
            </a:r>
            <a:endParaRPr lang="en-US" dirty="0" smtClean="0">
              <a:cs typeface="B Zar" pitchFamily="2" charset="-78"/>
            </a:endParaRPr>
          </a:p>
          <a:p>
            <a:pPr>
              <a:buFont typeface="Wingdings" pitchFamily="2" charset="2"/>
              <a:buChar char="ü"/>
            </a:pPr>
            <a:endParaRPr lang="en-US" dirty="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روی دیگر سکه</a:t>
            </a:r>
            <a:endParaRPr lang="en-US" dirty="0"/>
          </a:p>
        </p:txBody>
      </p:sp>
      <p:sp>
        <p:nvSpPr>
          <p:cNvPr id="7" name="Freeform 6"/>
          <p:cNvSpPr/>
          <p:nvPr/>
        </p:nvSpPr>
        <p:spPr>
          <a:xfrm>
            <a:off x="461559" y="2385764"/>
            <a:ext cx="2997696" cy="2997696"/>
          </a:xfrm>
          <a:custGeom>
            <a:avLst/>
            <a:gdLst>
              <a:gd name="connsiteX0" fmla="*/ 0 w 2997696"/>
              <a:gd name="connsiteY0" fmla="*/ 1498848 h 2997696"/>
              <a:gd name="connsiteX1" fmla="*/ 439004 w 2997696"/>
              <a:gd name="connsiteY1" fmla="*/ 439003 h 2997696"/>
              <a:gd name="connsiteX2" fmla="*/ 1498851 w 2997696"/>
              <a:gd name="connsiteY2" fmla="*/ 2 h 2997696"/>
              <a:gd name="connsiteX3" fmla="*/ 2558696 w 2997696"/>
              <a:gd name="connsiteY3" fmla="*/ 439006 h 2997696"/>
              <a:gd name="connsiteX4" fmla="*/ 2997697 w 2997696"/>
              <a:gd name="connsiteY4" fmla="*/ 1498853 h 2997696"/>
              <a:gd name="connsiteX5" fmla="*/ 2558694 w 2997696"/>
              <a:gd name="connsiteY5" fmla="*/ 2558699 h 2997696"/>
              <a:gd name="connsiteX6" fmla="*/ 1498848 w 2997696"/>
              <a:gd name="connsiteY6" fmla="*/ 2997701 h 2997696"/>
              <a:gd name="connsiteX7" fmla="*/ 439002 w 2997696"/>
              <a:gd name="connsiteY7" fmla="*/ 2558698 h 2997696"/>
              <a:gd name="connsiteX8" fmla="*/ 1 w 2997696"/>
              <a:gd name="connsiteY8" fmla="*/ 1498852 h 2997696"/>
              <a:gd name="connsiteX9" fmla="*/ 0 w 2997696"/>
              <a:gd name="connsiteY9" fmla="*/ 1498848 h 2997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97696" h="2997696">
                <a:moveTo>
                  <a:pt x="0" y="1498848"/>
                </a:moveTo>
                <a:cubicBezTo>
                  <a:pt x="0" y="1101329"/>
                  <a:pt x="157915" y="720091"/>
                  <a:pt x="439004" y="439003"/>
                </a:cubicBezTo>
                <a:cubicBezTo>
                  <a:pt x="720093" y="157915"/>
                  <a:pt x="1101331" y="1"/>
                  <a:pt x="1498851" y="2"/>
                </a:cubicBezTo>
                <a:cubicBezTo>
                  <a:pt x="1896370" y="2"/>
                  <a:pt x="2277608" y="157917"/>
                  <a:pt x="2558696" y="439006"/>
                </a:cubicBezTo>
                <a:cubicBezTo>
                  <a:pt x="2839784" y="720095"/>
                  <a:pt x="2997698" y="1101333"/>
                  <a:pt x="2997697" y="1498853"/>
                </a:cubicBezTo>
                <a:cubicBezTo>
                  <a:pt x="2997697" y="1896372"/>
                  <a:pt x="2839783" y="2277610"/>
                  <a:pt x="2558694" y="2558699"/>
                </a:cubicBezTo>
                <a:cubicBezTo>
                  <a:pt x="2277605" y="2839788"/>
                  <a:pt x="1896367" y="2997701"/>
                  <a:pt x="1498848" y="2997701"/>
                </a:cubicBezTo>
                <a:cubicBezTo>
                  <a:pt x="1101329" y="2997701"/>
                  <a:pt x="720091" y="2839787"/>
                  <a:pt x="439002" y="2558698"/>
                </a:cubicBezTo>
                <a:cubicBezTo>
                  <a:pt x="157914" y="2277609"/>
                  <a:pt x="0" y="1896371"/>
                  <a:pt x="1" y="1498852"/>
                </a:cubicBezTo>
                <a:cubicBezTo>
                  <a:pt x="1" y="1498851"/>
                  <a:pt x="0" y="1498849"/>
                  <a:pt x="0" y="1498848"/>
                </a:cubicBez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484723" tIns="484722" rIns="484723" bIns="484722" numCol="1" spcCol="1270" anchor="ctr" anchorCtr="0">
            <a:noAutofit/>
          </a:bodyPr>
          <a:lstStyle/>
          <a:p>
            <a:pPr lvl="0" algn="ctr" defTabSz="1600200" rtl="1">
              <a:lnSpc>
                <a:spcPct val="90000"/>
              </a:lnSpc>
              <a:spcBef>
                <a:spcPct val="0"/>
              </a:spcBef>
              <a:spcAft>
                <a:spcPct val="35000"/>
              </a:spcAft>
            </a:pPr>
            <a:r>
              <a:rPr lang="fa-IR" sz="3600" kern="1200" dirty="0" smtClean="0"/>
              <a:t>سرمایه‌گذاری</a:t>
            </a:r>
            <a:endParaRPr lang="en-US" sz="3600" kern="1200" dirty="0"/>
          </a:p>
        </p:txBody>
      </p:sp>
      <p:sp>
        <p:nvSpPr>
          <p:cNvPr id="9" name="Freeform 8"/>
          <p:cNvSpPr/>
          <p:nvPr/>
        </p:nvSpPr>
        <p:spPr>
          <a:xfrm>
            <a:off x="5684744" y="2385764"/>
            <a:ext cx="2997696" cy="2997696"/>
          </a:xfrm>
          <a:custGeom>
            <a:avLst/>
            <a:gdLst>
              <a:gd name="connsiteX0" fmla="*/ 0 w 2997696"/>
              <a:gd name="connsiteY0" fmla="*/ 1498848 h 2997696"/>
              <a:gd name="connsiteX1" fmla="*/ 439004 w 2997696"/>
              <a:gd name="connsiteY1" fmla="*/ 439003 h 2997696"/>
              <a:gd name="connsiteX2" fmla="*/ 1498851 w 2997696"/>
              <a:gd name="connsiteY2" fmla="*/ 2 h 2997696"/>
              <a:gd name="connsiteX3" fmla="*/ 2558696 w 2997696"/>
              <a:gd name="connsiteY3" fmla="*/ 439006 h 2997696"/>
              <a:gd name="connsiteX4" fmla="*/ 2997697 w 2997696"/>
              <a:gd name="connsiteY4" fmla="*/ 1498853 h 2997696"/>
              <a:gd name="connsiteX5" fmla="*/ 2558694 w 2997696"/>
              <a:gd name="connsiteY5" fmla="*/ 2558699 h 2997696"/>
              <a:gd name="connsiteX6" fmla="*/ 1498848 w 2997696"/>
              <a:gd name="connsiteY6" fmla="*/ 2997701 h 2997696"/>
              <a:gd name="connsiteX7" fmla="*/ 439002 w 2997696"/>
              <a:gd name="connsiteY7" fmla="*/ 2558698 h 2997696"/>
              <a:gd name="connsiteX8" fmla="*/ 1 w 2997696"/>
              <a:gd name="connsiteY8" fmla="*/ 1498852 h 2997696"/>
              <a:gd name="connsiteX9" fmla="*/ 0 w 2997696"/>
              <a:gd name="connsiteY9" fmla="*/ 1498848 h 2997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97696" h="2997696">
                <a:moveTo>
                  <a:pt x="0" y="1498848"/>
                </a:moveTo>
                <a:cubicBezTo>
                  <a:pt x="0" y="1101329"/>
                  <a:pt x="157915" y="720091"/>
                  <a:pt x="439004" y="439003"/>
                </a:cubicBezTo>
                <a:cubicBezTo>
                  <a:pt x="720093" y="157915"/>
                  <a:pt x="1101331" y="1"/>
                  <a:pt x="1498851" y="2"/>
                </a:cubicBezTo>
                <a:cubicBezTo>
                  <a:pt x="1896370" y="2"/>
                  <a:pt x="2277608" y="157917"/>
                  <a:pt x="2558696" y="439006"/>
                </a:cubicBezTo>
                <a:cubicBezTo>
                  <a:pt x="2839784" y="720095"/>
                  <a:pt x="2997698" y="1101333"/>
                  <a:pt x="2997697" y="1498853"/>
                </a:cubicBezTo>
                <a:cubicBezTo>
                  <a:pt x="2997697" y="1896372"/>
                  <a:pt x="2839783" y="2277610"/>
                  <a:pt x="2558694" y="2558699"/>
                </a:cubicBezTo>
                <a:cubicBezTo>
                  <a:pt x="2277605" y="2839788"/>
                  <a:pt x="1896367" y="2997701"/>
                  <a:pt x="1498848" y="2997701"/>
                </a:cubicBezTo>
                <a:cubicBezTo>
                  <a:pt x="1101329" y="2997701"/>
                  <a:pt x="720091" y="2839787"/>
                  <a:pt x="439002" y="2558698"/>
                </a:cubicBezTo>
                <a:cubicBezTo>
                  <a:pt x="157914" y="2277609"/>
                  <a:pt x="0" y="1896371"/>
                  <a:pt x="1" y="1498852"/>
                </a:cubicBezTo>
                <a:cubicBezTo>
                  <a:pt x="1" y="1498851"/>
                  <a:pt x="0" y="1498849"/>
                  <a:pt x="0" y="1498848"/>
                </a:cubicBezTo>
                <a:close/>
              </a:path>
            </a:pathLst>
          </a:custGeom>
        </p:spPr>
        <p:style>
          <a:lnRef idx="2">
            <a:schemeClr val="lt1">
              <a:hueOff val="0"/>
              <a:satOff val="0"/>
              <a:lumOff val="0"/>
              <a:alphaOff val="0"/>
            </a:schemeClr>
          </a:lnRef>
          <a:fillRef idx="1">
            <a:schemeClr val="accent3">
              <a:hueOff val="11624607"/>
              <a:satOff val="-37145"/>
              <a:lumOff val="-9412"/>
              <a:alphaOff val="0"/>
            </a:schemeClr>
          </a:fillRef>
          <a:effectRef idx="0">
            <a:schemeClr val="accent3">
              <a:hueOff val="11624607"/>
              <a:satOff val="-37145"/>
              <a:lumOff val="-9412"/>
              <a:alphaOff val="0"/>
            </a:schemeClr>
          </a:effectRef>
          <a:fontRef idx="minor">
            <a:schemeClr val="lt1"/>
          </a:fontRef>
        </p:style>
        <p:txBody>
          <a:bodyPr spcFirstLastPara="0" vert="horz" wrap="square" lIns="484723" tIns="484722" rIns="484723" bIns="484722" numCol="1" spcCol="1270" anchor="ctr" anchorCtr="0">
            <a:noAutofit/>
          </a:bodyPr>
          <a:lstStyle/>
          <a:p>
            <a:pPr lvl="0" algn="ctr" defTabSz="1600200" rtl="1">
              <a:lnSpc>
                <a:spcPct val="90000"/>
              </a:lnSpc>
              <a:spcBef>
                <a:spcPct val="0"/>
              </a:spcBef>
              <a:spcAft>
                <a:spcPct val="35000"/>
              </a:spcAft>
            </a:pPr>
            <a:r>
              <a:rPr lang="fa-IR" sz="3600" kern="1200" dirty="0" smtClean="0"/>
              <a:t>تأمین مالی </a:t>
            </a:r>
            <a:endParaRPr lang="en-US" sz="3600" kern="1200"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mph" presetSubtype="0" fill="hold" grpId="0" nodeType="clickEffect">
                                  <p:stCondLst>
                                    <p:cond delay="0"/>
                                  </p:stCondLst>
                                  <p:childTnLst>
                                    <p:animClr clrSpc="rgb" dir="cw">
                                      <p:cBhvr override="childStyle">
                                        <p:cTn id="6" dur="1900" fill="hold">
                                          <p:stCondLst>
                                            <p:cond delay="100"/>
                                          </p:stCondLst>
                                        </p:cTn>
                                        <p:tgtEl>
                                          <p:spTgt spid="7"/>
                                        </p:tgtEl>
                                        <p:attrNameLst>
                                          <p:attrName>style.color</p:attrName>
                                        </p:attrNameLst>
                                      </p:cBhvr>
                                      <p:to>
                                        <a:schemeClr val="accent2"/>
                                      </p:to>
                                    </p:animClr>
                                    <p:animClr clrSpc="rgb" dir="cw">
                                      <p:cBhvr>
                                        <p:cTn id="7" dur="1900" fill="hold">
                                          <p:stCondLst>
                                            <p:cond delay="100"/>
                                          </p:stCondLst>
                                        </p:cTn>
                                        <p:tgtEl>
                                          <p:spTgt spid="7"/>
                                        </p:tgtEl>
                                        <p:attrNameLst>
                                          <p:attrName>fillColor</p:attrName>
                                        </p:attrNameLst>
                                      </p:cBhvr>
                                      <p:to>
                                        <a:schemeClr val="accent2"/>
                                      </p:to>
                                    </p:animClr>
                                    <p:set>
                                      <p:cBhvr>
                                        <p:cTn id="8" dur="1900" fill="hold">
                                          <p:stCondLst>
                                            <p:cond delay="100"/>
                                          </p:stCondLst>
                                        </p:cTn>
                                        <p:tgtEl>
                                          <p:spTgt spid="7"/>
                                        </p:tgtEl>
                                        <p:attrNameLst>
                                          <p:attrName>fill.type</p:attrName>
                                        </p:attrNameLst>
                                      </p:cBhvr>
                                      <p:to>
                                        <p:strVal val="solid"/>
                                      </p:to>
                                    </p:set>
                                    <p:set>
                                      <p:cBhvr>
                                        <p:cTn id="9" dur="1900" fill="hold">
                                          <p:stCondLst>
                                            <p:cond delay="100"/>
                                          </p:stCondLst>
                                        </p:cTn>
                                        <p:tgtEl>
                                          <p:spTgt spid="7"/>
                                        </p:tgtEl>
                                        <p:attrNameLst>
                                          <p:attrName>fill.on</p:attrName>
                                        </p:attrNameLst>
                                      </p:cBhvr>
                                      <p:to>
                                        <p:strVal val="true"/>
                                      </p:to>
                                    </p:set>
                                    <p:animScale>
                                      <p:cBhvr>
                                        <p:cTn id="10" dur="200" fill="hold">
                                          <p:stCondLst>
                                            <p:cond delay="0"/>
                                          </p:stCondLst>
                                        </p:cTn>
                                        <p:tgtEl>
                                          <p:spTgt spid="7"/>
                                        </p:tgtEl>
                                      </p:cBhvr>
                                      <p:from x="100000" y="100000"/>
                                      <p:to x="100000" y="5000"/>
                                    </p:animScale>
                                    <p:animScale>
                                      <p:cBhvr>
                                        <p:cTn id="11" dur="200" fill="hold">
                                          <p:stCondLst>
                                            <p:cond delay="200"/>
                                          </p:stCondLst>
                                        </p:cTn>
                                        <p:tgtEl>
                                          <p:spTgt spid="7"/>
                                        </p:tgtEl>
                                      </p:cBhvr>
                                      <p:from x="100000" y="5000"/>
                                      <p:to x="120000" y="150000"/>
                                    </p:animScale>
                                    <p:animScale>
                                      <p:cBhvr>
                                        <p:cTn id="12" dur="600" fill="hold">
                                          <p:stCondLst>
                                            <p:cond delay="1400"/>
                                          </p:stCondLst>
                                        </p:cTn>
                                        <p:tgtEl>
                                          <p:spTgt spid="7"/>
                                        </p:tgtEl>
                                      </p:cBhvr>
                                      <p:to x="120000" y="150000"/>
                                    </p:animScale>
                                  </p:childTnLst>
                                </p:cTn>
                              </p:par>
                            </p:childTnLst>
                          </p:cTn>
                        </p:par>
                      </p:childTnLst>
                    </p:cTn>
                  </p:par>
                  <p:par>
                    <p:cTn id="13" fill="hold">
                      <p:stCondLst>
                        <p:cond delay="indefinite"/>
                      </p:stCondLst>
                      <p:childTnLst>
                        <p:par>
                          <p:cTn id="14" fill="hold">
                            <p:stCondLst>
                              <p:cond delay="0"/>
                            </p:stCondLst>
                            <p:childTnLst>
                              <p:par>
                                <p:cTn id="15" presetID="14" presetClass="emph" presetSubtype="0" fill="hold" grpId="0" nodeType="clickEffect">
                                  <p:stCondLst>
                                    <p:cond delay="0"/>
                                  </p:stCondLst>
                                  <p:childTnLst>
                                    <p:animClr clrSpc="rgb" dir="cw">
                                      <p:cBhvr override="childStyle">
                                        <p:cTn id="16" dur="1900" fill="hold">
                                          <p:stCondLst>
                                            <p:cond delay="100"/>
                                          </p:stCondLst>
                                        </p:cTn>
                                        <p:tgtEl>
                                          <p:spTgt spid="9"/>
                                        </p:tgtEl>
                                        <p:attrNameLst>
                                          <p:attrName>style.color</p:attrName>
                                        </p:attrNameLst>
                                      </p:cBhvr>
                                      <p:to>
                                        <a:schemeClr val="tx1"/>
                                      </p:to>
                                    </p:animClr>
                                    <p:animClr clrSpc="rgb" dir="cw">
                                      <p:cBhvr>
                                        <p:cTn id="17" dur="1900" fill="hold">
                                          <p:stCondLst>
                                            <p:cond delay="100"/>
                                          </p:stCondLst>
                                        </p:cTn>
                                        <p:tgtEl>
                                          <p:spTgt spid="9"/>
                                        </p:tgtEl>
                                        <p:attrNameLst>
                                          <p:attrName>fillColor</p:attrName>
                                        </p:attrNameLst>
                                      </p:cBhvr>
                                      <p:to>
                                        <a:schemeClr val="tx1"/>
                                      </p:to>
                                    </p:animClr>
                                    <p:set>
                                      <p:cBhvr>
                                        <p:cTn id="18" dur="1900" fill="hold">
                                          <p:stCondLst>
                                            <p:cond delay="100"/>
                                          </p:stCondLst>
                                        </p:cTn>
                                        <p:tgtEl>
                                          <p:spTgt spid="9"/>
                                        </p:tgtEl>
                                        <p:attrNameLst>
                                          <p:attrName>fill.type</p:attrName>
                                        </p:attrNameLst>
                                      </p:cBhvr>
                                      <p:to>
                                        <p:strVal val="solid"/>
                                      </p:to>
                                    </p:set>
                                    <p:set>
                                      <p:cBhvr>
                                        <p:cTn id="19" dur="1900" fill="hold">
                                          <p:stCondLst>
                                            <p:cond delay="100"/>
                                          </p:stCondLst>
                                        </p:cTn>
                                        <p:tgtEl>
                                          <p:spTgt spid="9"/>
                                        </p:tgtEl>
                                        <p:attrNameLst>
                                          <p:attrName>fill.on</p:attrName>
                                        </p:attrNameLst>
                                      </p:cBhvr>
                                      <p:to>
                                        <p:strVal val="true"/>
                                      </p:to>
                                    </p:set>
                                    <p:animScale>
                                      <p:cBhvr>
                                        <p:cTn id="20" dur="200" fill="hold">
                                          <p:stCondLst>
                                            <p:cond delay="0"/>
                                          </p:stCondLst>
                                        </p:cTn>
                                        <p:tgtEl>
                                          <p:spTgt spid="9"/>
                                        </p:tgtEl>
                                      </p:cBhvr>
                                      <p:from x="100000" y="100000"/>
                                      <p:to x="100000" y="5000"/>
                                    </p:animScale>
                                    <p:animScale>
                                      <p:cBhvr>
                                        <p:cTn id="21" dur="200" fill="hold">
                                          <p:stCondLst>
                                            <p:cond delay="200"/>
                                          </p:stCondLst>
                                        </p:cTn>
                                        <p:tgtEl>
                                          <p:spTgt spid="9"/>
                                        </p:tgtEl>
                                      </p:cBhvr>
                                      <p:from x="100000" y="5000"/>
                                      <p:to x="120000" y="150000"/>
                                    </p:animScale>
                                    <p:animScale>
                                      <p:cBhvr>
                                        <p:cTn id="22" dur="600" fill="hold">
                                          <p:stCondLst>
                                            <p:cond delay="1400"/>
                                          </p:stCondLst>
                                        </p:cTn>
                                        <p:tgtEl>
                                          <p:spTgt spid="9"/>
                                        </p:tgtEl>
                                      </p:cBhvr>
                                      <p:to x="12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نمونۀ ترازنامۀ شرکت سرمایه‌گذاری</a:t>
            </a:r>
            <a:r>
              <a:rPr lang="fa-IR" kern="1200" dirty="0" smtClean="0">
                <a:solidFill>
                  <a:schemeClr val="tx1"/>
                </a:solidFill>
                <a:latin typeface="B Ttitr"/>
                <a:cs typeface="B Titr" pitchFamily="2" charset="-78"/>
              </a:rPr>
              <a:t> </a:t>
            </a:r>
            <a:r>
              <a:rPr lang="fa-IR"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47573368"/>
              </p:ext>
            </p:extLst>
          </p:nvPr>
        </p:nvGraphicFramePr>
        <p:xfrm>
          <a:off x="1752600" y="1447800"/>
          <a:ext cx="5638800" cy="3962399"/>
        </p:xfrm>
        <a:graphic>
          <a:graphicData uri="http://schemas.openxmlformats.org/drawingml/2006/table">
            <a:tbl>
              <a:tblPr firstRow="1" bandRow="1">
                <a:tableStyleId>{5940675A-B579-460E-94D1-54222C63F5DA}</a:tableStyleId>
              </a:tblPr>
              <a:tblGrid>
                <a:gridCol w="2743200"/>
                <a:gridCol w="2895600"/>
              </a:tblGrid>
              <a:tr h="639708">
                <a:tc gridSpan="2">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2400" kern="1200" dirty="0" smtClean="0">
                          <a:cs typeface="B Titr" pitchFamily="2" charset="-78"/>
                        </a:rPr>
                        <a:t>سرمایه‌گذاری</a:t>
                      </a:r>
                      <a:r>
                        <a:rPr lang="fa-IR" sz="2400" kern="1200" baseline="0" dirty="0" smtClean="0">
                          <a:solidFill>
                            <a:schemeClr val="tx1"/>
                          </a:solidFill>
                          <a:latin typeface="B Ttitr"/>
                          <a:ea typeface="+mn-ea"/>
                          <a:cs typeface="B Titr" pitchFamily="2" charset="-78"/>
                        </a:rPr>
                        <a:t> = </a:t>
                      </a:r>
                      <a:r>
                        <a:rPr lang="fa-IR" sz="2400" kern="1200" dirty="0" smtClean="0">
                          <a:cs typeface="B Titr" pitchFamily="2" charset="-78"/>
                        </a:rPr>
                        <a:t>تأمین مالی </a:t>
                      </a:r>
                      <a:endParaRPr lang="en-US" sz="2400" kern="1200" dirty="0" smtClean="0">
                        <a:cs typeface="B Titr" pitchFamily="2" charset="-78"/>
                      </a:endParaRPr>
                    </a:p>
                  </a:txBody>
                  <a:tcPr anchor="ctr"/>
                </a:tc>
                <a:tc hMerge="1">
                  <a:txBody>
                    <a:bodyPr/>
                    <a:lstStyle/>
                    <a:p>
                      <a:pPr algn="ctr"/>
                      <a:endParaRPr lang="en-US" sz="2400" dirty="0">
                        <a:cs typeface="B Zar" pitchFamily="2" charset="-78"/>
                      </a:endParaRPr>
                    </a:p>
                  </a:txBody>
                  <a:tcPr anchor="ctr"/>
                </a:tc>
              </a:tr>
              <a:tr h="587934">
                <a:tc>
                  <a:txBody>
                    <a:bodyPr/>
                    <a:lstStyle/>
                    <a:p>
                      <a:pPr algn="ctr"/>
                      <a:r>
                        <a:rPr lang="fa-IR" sz="2400" dirty="0" smtClean="0">
                          <a:cs typeface="B Zar" pitchFamily="2" charset="-78"/>
                        </a:rPr>
                        <a:t>بدهی</a:t>
                      </a:r>
                      <a:r>
                        <a:rPr lang="fa-IR" sz="2400" baseline="0" dirty="0" smtClean="0">
                          <a:cs typeface="B Zar" pitchFamily="2" charset="-78"/>
                        </a:rPr>
                        <a:t> و </a:t>
                      </a:r>
                      <a:r>
                        <a:rPr lang="fa-IR" sz="2400" kern="1200" dirty="0" smtClean="0">
                          <a:cs typeface="B Zar" pitchFamily="2" charset="-78"/>
                        </a:rPr>
                        <a:t>سرمایه</a:t>
                      </a:r>
                      <a:endParaRPr lang="en-US" sz="2400" b="1" kern="1200" dirty="0" smtClean="0">
                        <a:solidFill>
                          <a:schemeClr val="lt1"/>
                        </a:solidFill>
                        <a:latin typeface="+mn-lt"/>
                        <a:ea typeface="+mn-ea"/>
                        <a:cs typeface="B Zar" pitchFamily="2" charset="-78"/>
                      </a:endParaRPr>
                    </a:p>
                  </a:txBody>
                  <a:tcPr anchor="ctr"/>
                </a:tc>
                <a:tc>
                  <a:txBody>
                    <a:bodyPr/>
                    <a:lstStyle/>
                    <a:p>
                      <a:pPr algn="ctr"/>
                      <a:r>
                        <a:rPr lang="fa-IR" sz="2400" dirty="0" smtClean="0">
                          <a:cs typeface="B Zar" pitchFamily="2" charset="-78"/>
                        </a:rPr>
                        <a:t>دارایی</a:t>
                      </a:r>
                      <a:endParaRPr lang="en-US" sz="2400" dirty="0">
                        <a:cs typeface="B Zar" pitchFamily="2" charset="-78"/>
                      </a:endParaRPr>
                    </a:p>
                  </a:txBody>
                  <a:tcPr anchor="ctr"/>
                </a:tc>
              </a:tr>
              <a:tr h="2734757">
                <a:tc>
                  <a:txBody>
                    <a:bodyPr/>
                    <a:lstStyle/>
                    <a:p>
                      <a:pPr marL="457200" marR="0" lvl="1" indent="0" algn="r" defTabSz="914400" rtl="1" eaLnBrk="1" fontAlgn="auto" latinLnBrk="0" hangingPunct="1">
                        <a:lnSpc>
                          <a:spcPct val="200000"/>
                        </a:lnSpc>
                        <a:spcBef>
                          <a:spcPts val="0"/>
                        </a:spcBef>
                        <a:spcAft>
                          <a:spcPts val="0"/>
                        </a:spcAft>
                        <a:buClrTx/>
                        <a:buSzTx/>
                        <a:buFont typeface="Arial" pitchFamily="34" charset="0"/>
                        <a:buNone/>
                        <a:tabLst/>
                        <a:defRPr/>
                      </a:pPr>
                      <a:r>
                        <a:rPr lang="fa-IR" sz="2100" kern="1200" dirty="0" smtClean="0">
                          <a:solidFill>
                            <a:schemeClr val="tx1"/>
                          </a:solidFill>
                          <a:latin typeface="+mn-lt"/>
                          <a:ea typeface="+mn-ea"/>
                          <a:cs typeface="B Zar" pitchFamily="2" charset="-78"/>
                        </a:rPr>
                        <a:t>وام بانکی</a:t>
                      </a:r>
                    </a:p>
                    <a:p>
                      <a:pPr marL="457200" marR="0" lvl="1" indent="0" algn="r" defTabSz="914400" rtl="1" eaLnBrk="1" fontAlgn="auto" latinLnBrk="0" hangingPunct="1">
                        <a:lnSpc>
                          <a:spcPct val="200000"/>
                        </a:lnSpc>
                        <a:spcBef>
                          <a:spcPts val="0"/>
                        </a:spcBef>
                        <a:spcAft>
                          <a:spcPts val="0"/>
                        </a:spcAft>
                        <a:buClrTx/>
                        <a:buSzTx/>
                        <a:buFont typeface="Arial" pitchFamily="34" charset="0"/>
                        <a:buNone/>
                        <a:tabLst/>
                        <a:defRPr/>
                      </a:pPr>
                      <a:endParaRPr lang="fa-IR" sz="2100" kern="1200" dirty="0" smtClean="0">
                        <a:solidFill>
                          <a:schemeClr val="tx1"/>
                        </a:solidFill>
                        <a:latin typeface="+mn-lt"/>
                        <a:ea typeface="+mn-ea"/>
                        <a:cs typeface="B Zar" pitchFamily="2" charset="-78"/>
                      </a:endParaRPr>
                    </a:p>
                    <a:p>
                      <a:pPr marL="457200" marR="0" lvl="1" indent="0" algn="r" defTabSz="914400" rtl="1" eaLnBrk="1" fontAlgn="auto" latinLnBrk="0" hangingPunct="1">
                        <a:lnSpc>
                          <a:spcPct val="200000"/>
                        </a:lnSpc>
                        <a:spcBef>
                          <a:spcPts val="0"/>
                        </a:spcBef>
                        <a:spcAft>
                          <a:spcPts val="0"/>
                        </a:spcAft>
                        <a:buClrTx/>
                        <a:buSzTx/>
                        <a:buFont typeface="Arial" pitchFamily="34" charset="0"/>
                        <a:buNone/>
                        <a:tabLst/>
                        <a:defRPr/>
                      </a:pPr>
                      <a:r>
                        <a:rPr lang="fa-IR" sz="2100" kern="1200" dirty="0" smtClean="0">
                          <a:solidFill>
                            <a:schemeClr val="tx1"/>
                          </a:solidFill>
                          <a:latin typeface="+mn-lt"/>
                          <a:ea typeface="+mn-ea"/>
                          <a:cs typeface="B Zar" pitchFamily="2" charset="-78"/>
                        </a:rPr>
                        <a:t>سهام عادی</a:t>
                      </a:r>
                      <a:endParaRPr lang="en-US" sz="2100" kern="1200" dirty="0" smtClean="0">
                        <a:solidFill>
                          <a:schemeClr val="tx1"/>
                        </a:solidFill>
                        <a:latin typeface="+mn-lt"/>
                        <a:ea typeface="+mn-ea"/>
                        <a:cs typeface="B Zar" pitchFamily="2" charset="-78"/>
                      </a:endParaRPr>
                    </a:p>
                  </a:txBody>
                  <a:tcPr/>
                </a:tc>
                <a:tc>
                  <a:txBody>
                    <a:bodyPr/>
                    <a:lstStyle/>
                    <a:p>
                      <a:pPr marL="0" marR="0" lvl="1" indent="0" algn="r" defTabSz="914400" rtl="1" eaLnBrk="1" fontAlgn="auto" latinLnBrk="0" hangingPunct="1">
                        <a:lnSpc>
                          <a:spcPct val="150000"/>
                        </a:lnSpc>
                        <a:spcBef>
                          <a:spcPts val="0"/>
                        </a:spcBef>
                        <a:spcAft>
                          <a:spcPts val="0"/>
                        </a:spcAft>
                        <a:buClrTx/>
                        <a:buSzTx/>
                        <a:buFont typeface="Arial" pitchFamily="34" charset="0"/>
                        <a:buNone/>
                        <a:tabLst/>
                        <a:defRPr/>
                      </a:pPr>
                      <a:r>
                        <a:rPr lang="fa-IR" sz="2100" kern="1200" dirty="0" smtClean="0">
                          <a:solidFill>
                            <a:schemeClr val="tx1"/>
                          </a:solidFill>
                          <a:latin typeface="+mn-lt"/>
                          <a:ea typeface="+mn-ea"/>
                          <a:cs typeface="B Zar" pitchFamily="2" charset="-78"/>
                        </a:rPr>
                        <a:t>سهام </a:t>
                      </a:r>
                      <a:r>
                        <a:rPr lang="fa-IR" sz="1900" kern="1200" dirty="0" smtClean="0">
                          <a:solidFill>
                            <a:schemeClr val="tx1"/>
                          </a:solidFill>
                          <a:latin typeface="+mn-lt"/>
                          <a:ea typeface="+mn-ea"/>
                          <a:cs typeface="B Zar" pitchFamily="2" charset="-78"/>
                        </a:rPr>
                        <a:t>شرکت سرمایه‌گذاری مسکن</a:t>
                      </a:r>
                      <a:endParaRPr lang="en-US" sz="1900" kern="1200" dirty="0" smtClean="0">
                        <a:solidFill>
                          <a:schemeClr val="tx1"/>
                        </a:solidFill>
                        <a:latin typeface="+mn-lt"/>
                        <a:ea typeface="+mn-ea"/>
                        <a:cs typeface="B Zar" pitchFamily="2" charset="-78"/>
                      </a:endParaRPr>
                    </a:p>
                    <a:p>
                      <a:pPr algn="r" rtl="1">
                        <a:lnSpc>
                          <a:spcPct val="150000"/>
                        </a:lnSpc>
                      </a:pPr>
                      <a:r>
                        <a:rPr lang="fa-IR" sz="1900" kern="1200" dirty="0" smtClean="0">
                          <a:solidFill>
                            <a:schemeClr val="tx1"/>
                          </a:solidFill>
                          <a:latin typeface="+mn-lt"/>
                          <a:ea typeface="+mn-ea"/>
                          <a:cs typeface="B Zar" pitchFamily="2" charset="-78"/>
                        </a:rPr>
                        <a:t>سهام تراست‌ املاک و مستغلات</a:t>
                      </a:r>
                      <a:endParaRPr lang="en-US" sz="1900" kern="1200" dirty="0" smtClean="0">
                        <a:solidFill>
                          <a:schemeClr val="tx1"/>
                        </a:solidFill>
                        <a:latin typeface="+mn-lt"/>
                        <a:ea typeface="+mn-ea"/>
                        <a:cs typeface="B Zar" pitchFamily="2" charset="-78"/>
                      </a:endParaRPr>
                    </a:p>
                    <a:p>
                      <a:pPr algn="r">
                        <a:lnSpc>
                          <a:spcPct val="150000"/>
                        </a:lnSpc>
                      </a:pPr>
                      <a:r>
                        <a:rPr lang="fa-IR" sz="1900" kern="1200" dirty="0" smtClean="0">
                          <a:solidFill>
                            <a:schemeClr val="tx1"/>
                          </a:solidFill>
                          <a:latin typeface="+mn-lt"/>
                          <a:ea typeface="+mn-ea"/>
                          <a:cs typeface="B Zar" pitchFamily="2" charset="-78"/>
                        </a:rPr>
                        <a:t>واحدهای صندوق زمین و ساختمان</a:t>
                      </a:r>
                      <a:endParaRPr lang="en-US" sz="1900" kern="1200" dirty="0" smtClean="0">
                        <a:solidFill>
                          <a:schemeClr val="tx1"/>
                        </a:solidFill>
                        <a:latin typeface="+mn-lt"/>
                        <a:ea typeface="+mn-ea"/>
                        <a:cs typeface="B Zar" pitchFamily="2" charset="-78"/>
                      </a:endParaRPr>
                    </a:p>
                    <a:p>
                      <a:pPr algn="r" rtl="1">
                        <a:lnSpc>
                          <a:spcPct val="150000"/>
                        </a:lnSpc>
                      </a:pPr>
                      <a:r>
                        <a:rPr lang="fa-IR" sz="1900" kern="1200" dirty="0" smtClean="0">
                          <a:solidFill>
                            <a:schemeClr val="tx1"/>
                          </a:solidFill>
                          <a:latin typeface="+mn-lt"/>
                          <a:ea typeface="+mn-ea"/>
                          <a:cs typeface="B Zar" pitchFamily="2" charset="-78"/>
                        </a:rPr>
                        <a:t>اوراق</a:t>
                      </a:r>
                      <a:r>
                        <a:rPr lang="fa-IR" sz="1900" kern="1200" baseline="0" dirty="0" smtClean="0">
                          <a:solidFill>
                            <a:schemeClr val="tx1"/>
                          </a:solidFill>
                          <a:latin typeface="+mn-lt"/>
                          <a:ea typeface="+mn-ea"/>
                          <a:cs typeface="B Zar" pitchFamily="2" charset="-78"/>
                        </a:rPr>
                        <a:t> بهادار با پشتوانۀ رهن</a:t>
                      </a:r>
                      <a:endParaRPr lang="fa-IR" sz="1900" kern="1200" dirty="0" smtClean="0">
                        <a:solidFill>
                          <a:schemeClr val="tx1"/>
                        </a:solidFill>
                        <a:latin typeface="+mn-lt"/>
                        <a:ea typeface="+mn-ea"/>
                        <a:cs typeface="B Zar" pitchFamily="2" charset="-78"/>
                      </a:endParaRPr>
                    </a:p>
                    <a:p>
                      <a:pPr algn="r" rtl="1">
                        <a:lnSpc>
                          <a:spcPct val="150000"/>
                        </a:lnSpc>
                      </a:pPr>
                      <a:r>
                        <a:rPr lang="fa-IR" sz="1900" kern="1200" dirty="0" smtClean="0">
                          <a:solidFill>
                            <a:schemeClr val="tx1"/>
                          </a:solidFill>
                          <a:latin typeface="+mn-lt"/>
                          <a:ea typeface="+mn-ea"/>
                          <a:cs typeface="B Zar" pitchFamily="2" charset="-78"/>
                        </a:rPr>
                        <a:t>زمین و ساختمان</a:t>
                      </a:r>
                      <a:endParaRPr lang="en-US" sz="1900" kern="1200" dirty="0" smtClean="0">
                        <a:solidFill>
                          <a:schemeClr val="tx1"/>
                        </a:solidFill>
                        <a:latin typeface="+mn-lt"/>
                        <a:ea typeface="+mn-ea"/>
                        <a:cs typeface="B Zar" pitchFamily="2" charset="-78"/>
                      </a:endParaRPr>
                    </a:p>
                  </a:txBody>
                  <a:tcPr/>
                </a:tc>
              </a:tr>
            </a:tbl>
          </a:graphicData>
        </a:graphic>
      </p:graphicFrame>
      <p:sp>
        <p:nvSpPr>
          <p:cNvPr id="14" name="Oval 13"/>
          <p:cNvSpPr/>
          <p:nvPr/>
        </p:nvSpPr>
        <p:spPr bwMode="auto">
          <a:xfrm>
            <a:off x="4648200" y="2514600"/>
            <a:ext cx="2819400" cy="2286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cxnSp>
        <p:nvCxnSpPr>
          <p:cNvPr id="60" name="Straight Arrow Connector 59"/>
          <p:cNvCxnSpPr>
            <a:stCxn id="14" idx="4"/>
          </p:cNvCxnSpPr>
          <p:nvPr/>
        </p:nvCxnSpPr>
        <p:spPr bwMode="auto">
          <a:xfrm>
            <a:off x="6057900" y="4800600"/>
            <a:ext cx="38100" cy="8382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4" name="TextBox 33"/>
          <p:cNvSpPr txBox="1"/>
          <p:nvPr/>
        </p:nvSpPr>
        <p:spPr>
          <a:xfrm>
            <a:off x="5181600" y="5715000"/>
            <a:ext cx="1828800" cy="369332"/>
          </a:xfrm>
          <a:prstGeom prst="rect">
            <a:avLst/>
          </a:prstGeom>
          <a:noFill/>
        </p:spPr>
        <p:txBody>
          <a:bodyPr wrap="square" rtlCol="0">
            <a:spAutoFit/>
          </a:bodyPr>
          <a:lstStyle/>
          <a:p>
            <a:pPr algn="ctr"/>
            <a:r>
              <a:rPr lang="fa-IR" dirty="0" smtClean="0">
                <a:cs typeface="B Titr" pitchFamily="2" charset="-78"/>
              </a:rPr>
              <a:t>سرمایه‌گذاری</a:t>
            </a:r>
            <a:r>
              <a:rPr lang="fa-IR" dirty="0" smtClean="0">
                <a:latin typeface="B Ttitr"/>
                <a:cs typeface="B Titr" pitchFamily="2" charset="-78"/>
              </a:rPr>
              <a:t> </a:t>
            </a:r>
            <a:endParaRPr lang="en-US" dirty="0"/>
          </a:p>
        </p:txBody>
      </p:sp>
      <p:sp>
        <p:nvSpPr>
          <p:cNvPr id="35" name="TextBox 34"/>
          <p:cNvSpPr txBox="1"/>
          <p:nvPr/>
        </p:nvSpPr>
        <p:spPr>
          <a:xfrm>
            <a:off x="2209800" y="5638800"/>
            <a:ext cx="1828800" cy="369332"/>
          </a:xfrm>
          <a:prstGeom prst="rect">
            <a:avLst/>
          </a:prstGeom>
          <a:noFill/>
        </p:spPr>
        <p:txBody>
          <a:bodyPr wrap="square" rtlCol="0">
            <a:spAutoFit/>
          </a:bodyPr>
          <a:lstStyle/>
          <a:p>
            <a:pPr algn="ctr"/>
            <a:r>
              <a:rPr lang="fa-IR" dirty="0" smtClean="0">
                <a:cs typeface="B Titr" pitchFamily="2" charset="-78"/>
              </a:rPr>
              <a:t>تأمین مالی </a:t>
            </a:r>
            <a:endParaRPr lang="en-US" dirty="0"/>
          </a:p>
        </p:txBody>
      </p:sp>
      <p:sp>
        <p:nvSpPr>
          <p:cNvPr id="36" name="Oval 35"/>
          <p:cNvSpPr/>
          <p:nvPr/>
        </p:nvSpPr>
        <p:spPr bwMode="auto">
          <a:xfrm>
            <a:off x="1828800" y="2514600"/>
            <a:ext cx="2819400" cy="2286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cxnSp>
        <p:nvCxnSpPr>
          <p:cNvPr id="37" name="Straight Arrow Connector 36"/>
          <p:cNvCxnSpPr>
            <a:stCxn id="36" idx="4"/>
          </p:cNvCxnSpPr>
          <p:nvPr/>
        </p:nvCxnSpPr>
        <p:spPr bwMode="auto">
          <a:xfrm>
            <a:off x="3238500" y="4800600"/>
            <a:ext cx="38100" cy="8382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ppt_w</p:attrName>
                                        </p:attrNameLst>
                                      </p:cBhvr>
                                      <p:tavLst>
                                        <p:tav tm="0">
                                          <p:val>
                                            <p:fltVal val="0"/>
                                          </p:val>
                                        </p:tav>
                                        <p:tav tm="100000">
                                          <p:val>
                                            <p:strVal val="#ppt_w"/>
                                          </p:val>
                                        </p:tav>
                                      </p:tavLst>
                                    </p:anim>
                                    <p:anim calcmode="lin" valueType="num">
                                      <p:cBhvr>
                                        <p:cTn id="15" dur="500" fill="hold"/>
                                        <p:tgtEl>
                                          <p:spTgt spid="14"/>
                                        </p:tgtEl>
                                        <p:attrNameLst>
                                          <p:attrName>ppt_h</p:attrName>
                                        </p:attrNameLst>
                                      </p:cBhvr>
                                      <p:tavLst>
                                        <p:tav tm="0">
                                          <p:val>
                                            <p:strVal val="#ppt_h"/>
                                          </p:val>
                                        </p:tav>
                                        <p:tav tm="100000">
                                          <p:val>
                                            <p:strVal val="#ppt_h"/>
                                          </p:val>
                                        </p:tav>
                                      </p:tavLst>
                                    </p:anim>
                                  </p:childTnLst>
                                </p:cTn>
                              </p:par>
                              <p:par>
                                <p:cTn id="16" presetID="17" presetClass="entr" presetSubtype="10" fill="hold" nodeType="withEffect">
                                  <p:stCondLst>
                                    <p:cond delay="0"/>
                                  </p:stCondLst>
                                  <p:childTnLst>
                                    <p:set>
                                      <p:cBhvr>
                                        <p:cTn id="17" dur="1" fill="hold">
                                          <p:stCondLst>
                                            <p:cond delay="0"/>
                                          </p:stCondLst>
                                        </p:cTn>
                                        <p:tgtEl>
                                          <p:spTgt spid="60"/>
                                        </p:tgtEl>
                                        <p:attrNameLst>
                                          <p:attrName>style.visibility</p:attrName>
                                        </p:attrNameLst>
                                      </p:cBhvr>
                                      <p:to>
                                        <p:strVal val="visible"/>
                                      </p:to>
                                    </p:set>
                                    <p:anim calcmode="lin" valueType="num">
                                      <p:cBhvr>
                                        <p:cTn id="18" dur="500" fill="hold"/>
                                        <p:tgtEl>
                                          <p:spTgt spid="60"/>
                                        </p:tgtEl>
                                        <p:attrNameLst>
                                          <p:attrName>ppt_w</p:attrName>
                                        </p:attrNameLst>
                                      </p:cBhvr>
                                      <p:tavLst>
                                        <p:tav tm="0">
                                          <p:val>
                                            <p:fltVal val="0"/>
                                          </p:val>
                                        </p:tav>
                                        <p:tav tm="100000">
                                          <p:val>
                                            <p:strVal val="#ppt_w"/>
                                          </p:val>
                                        </p:tav>
                                      </p:tavLst>
                                    </p:anim>
                                    <p:anim calcmode="lin" valueType="num">
                                      <p:cBhvr>
                                        <p:cTn id="19" dur="500" fill="hold"/>
                                        <p:tgtEl>
                                          <p:spTgt spid="60"/>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36"/>
                                        </p:tgtEl>
                                        <p:attrNameLst>
                                          <p:attrName>style.visibility</p:attrName>
                                        </p:attrNameLst>
                                      </p:cBhvr>
                                      <p:to>
                                        <p:strVal val="visible"/>
                                      </p:to>
                                    </p:set>
                                    <p:anim calcmode="lin" valueType="num">
                                      <p:cBhvr>
                                        <p:cTn id="24" dur="500" fill="hold"/>
                                        <p:tgtEl>
                                          <p:spTgt spid="36"/>
                                        </p:tgtEl>
                                        <p:attrNameLst>
                                          <p:attrName>ppt_w</p:attrName>
                                        </p:attrNameLst>
                                      </p:cBhvr>
                                      <p:tavLst>
                                        <p:tav tm="0">
                                          <p:val>
                                            <p:fltVal val="0"/>
                                          </p:val>
                                        </p:tav>
                                        <p:tav tm="100000">
                                          <p:val>
                                            <p:strVal val="#ppt_w"/>
                                          </p:val>
                                        </p:tav>
                                      </p:tavLst>
                                    </p:anim>
                                    <p:anim calcmode="lin" valueType="num">
                                      <p:cBhvr>
                                        <p:cTn id="25" dur="500" fill="hold"/>
                                        <p:tgtEl>
                                          <p:spTgt spid="36"/>
                                        </p:tgtEl>
                                        <p:attrNameLst>
                                          <p:attrName>ppt_h</p:attrName>
                                        </p:attrNameLst>
                                      </p:cBhvr>
                                      <p:tavLst>
                                        <p:tav tm="0">
                                          <p:val>
                                            <p:strVal val="#ppt_h"/>
                                          </p:val>
                                        </p:tav>
                                        <p:tav tm="100000">
                                          <p:val>
                                            <p:strVal val="#ppt_h"/>
                                          </p:val>
                                        </p:tav>
                                      </p:tavLst>
                                    </p:anim>
                                  </p:childTnLst>
                                </p:cTn>
                              </p:par>
                              <p:par>
                                <p:cTn id="26" presetID="17" presetClass="entr" presetSubtype="10" fill="hold" nodeType="withEffect">
                                  <p:stCondLst>
                                    <p:cond delay="0"/>
                                  </p:stCondLst>
                                  <p:childTnLst>
                                    <p:set>
                                      <p:cBhvr>
                                        <p:cTn id="27" dur="1" fill="hold">
                                          <p:stCondLst>
                                            <p:cond delay="0"/>
                                          </p:stCondLst>
                                        </p:cTn>
                                        <p:tgtEl>
                                          <p:spTgt spid="37"/>
                                        </p:tgtEl>
                                        <p:attrNameLst>
                                          <p:attrName>style.visibility</p:attrName>
                                        </p:attrNameLst>
                                      </p:cBhvr>
                                      <p:to>
                                        <p:strVal val="visible"/>
                                      </p:to>
                                    </p:set>
                                    <p:anim calcmode="lin" valueType="num">
                                      <p:cBhvr>
                                        <p:cTn id="28" dur="500" fill="hold"/>
                                        <p:tgtEl>
                                          <p:spTgt spid="37"/>
                                        </p:tgtEl>
                                        <p:attrNameLst>
                                          <p:attrName>ppt_w</p:attrName>
                                        </p:attrNameLst>
                                      </p:cBhvr>
                                      <p:tavLst>
                                        <p:tav tm="0">
                                          <p:val>
                                            <p:fltVal val="0"/>
                                          </p:val>
                                        </p:tav>
                                        <p:tav tm="100000">
                                          <p:val>
                                            <p:strVal val="#ppt_w"/>
                                          </p:val>
                                        </p:tav>
                                      </p:tavLst>
                                    </p:anim>
                                    <p:anim calcmode="lin" valueType="num">
                                      <p:cBhvr>
                                        <p:cTn id="29" dur="500" fill="hold"/>
                                        <p:tgtEl>
                                          <p:spTgt spid="37"/>
                                        </p:tgtEl>
                                        <p:attrNameLst>
                                          <p:attrName>ppt_h</p:attrName>
                                        </p:attrNameLst>
                                      </p:cBhvr>
                                      <p:tavLst>
                                        <p:tav tm="0">
                                          <p:val>
                                            <p:strVal val="#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box(in)">
                                      <p:cBhvr>
                                        <p:cTn id="34" dur="500"/>
                                        <p:tgtEl>
                                          <p:spTgt spid="34"/>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fade">
                                      <p:cBhvr>
                                        <p:cTn id="39" dur="1000"/>
                                        <p:tgtEl>
                                          <p:spTgt spid="35"/>
                                        </p:tgtEl>
                                      </p:cBhvr>
                                    </p:animEffect>
                                    <p:anim calcmode="lin" valueType="num">
                                      <p:cBhvr>
                                        <p:cTn id="40" dur="1000" fill="hold"/>
                                        <p:tgtEl>
                                          <p:spTgt spid="35"/>
                                        </p:tgtEl>
                                        <p:attrNameLst>
                                          <p:attrName>ppt_x</p:attrName>
                                        </p:attrNameLst>
                                      </p:cBhvr>
                                      <p:tavLst>
                                        <p:tav tm="0">
                                          <p:val>
                                            <p:strVal val="#ppt_x"/>
                                          </p:val>
                                        </p:tav>
                                        <p:tav tm="100000">
                                          <p:val>
                                            <p:strVal val="#ppt_x"/>
                                          </p:val>
                                        </p:tav>
                                      </p:tavLst>
                                    </p:anim>
                                    <p:anim calcmode="lin" valueType="num">
                                      <p:cBhvr>
                                        <p:cTn id="41"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34" grpId="0"/>
      <p:bldP spid="35" grpId="0"/>
      <p:bldP spid="3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gn="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مباحث مطرح در سرمایه‌گذاری </a:t>
            </a:r>
            <a:r>
              <a:rPr lang="en-US"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en-US"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مباحث مطرح در تأمین مالی</a:t>
            </a:r>
            <a:r>
              <a:rPr lang="fa-IR" sz="2400" dirty="0" smtClean="0"/>
              <a:t/>
            </a:r>
            <a:br>
              <a:rPr lang="fa-IR" sz="2400" dirty="0" smtClean="0"/>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مباحث منتخب</a:t>
            </a: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rPr>
              <a:t>مسائل اساسی سرمایه‌گذاری و تأمین مالی</a:t>
            </a:r>
            <a:endPar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7391400" cy="533400"/>
          </a:xfrm>
        </p:spPr>
        <p:txBody>
          <a:bodyPr/>
          <a:lstStyle/>
          <a:p>
            <a:r>
              <a:rPr lang="fa-IR" sz="2800" dirty="0" smtClean="0">
                <a:cs typeface="B Elham" pitchFamily="2" charset="-78"/>
              </a:rPr>
              <a:t>مسائل اساسی تأمین مالی و سرمایه‌گذاری املاک و مستغلات</a:t>
            </a:r>
            <a:endParaRPr lang="en-US" sz="2800" dirty="0" smtClean="0">
              <a:cs typeface="B Elham" pitchFamily="2" charset="-78"/>
            </a:endParaRPr>
          </a:p>
        </p:txBody>
      </p:sp>
      <p:graphicFrame>
        <p:nvGraphicFramePr>
          <p:cNvPr id="8" name="Content Placeholder 7"/>
          <p:cNvGraphicFramePr>
            <a:graphicFrameLocks noGrp="1"/>
          </p:cNvGraphicFramePr>
          <p:nvPr>
            <p:ph sz="half" idx="1"/>
          </p:nvPr>
        </p:nvGraphicFramePr>
        <p:xfrm>
          <a:off x="457200" y="1371600"/>
          <a:ext cx="4038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Content Placeholder 8"/>
          <p:cNvGraphicFramePr>
            <a:graphicFrameLocks noGrp="1"/>
          </p:cNvGraphicFramePr>
          <p:nvPr>
            <p:ph sz="half" idx="2"/>
          </p:nvPr>
        </p:nvGraphicFramePr>
        <p:xfrm>
          <a:off x="4648200" y="1371600"/>
          <a:ext cx="4038600" cy="50260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Slide Number Placeholder 4"/>
          <p:cNvSpPr>
            <a:spLocks noGrp="1"/>
          </p:cNvSpPr>
          <p:nvPr>
            <p:ph type="sldNum" sz="quarter" idx="12"/>
          </p:nvPr>
        </p:nvSpPr>
        <p:spPr/>
        <p:txBody>
          <a:bodyPr/>
          <a:lstStyle/>
          <a:p>
            <a:pPr>
              <a:defRPr/>
            </a:pPr>
            <a:fld id="{A4C7BE41-1A7C-46C0-B731-96511F9FF91A}"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متخصص مالی در نهاد مالی و غیرمالی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fa-IR" sz="3200" dirty="0" smtClean="0"/>
              <a:t>مباحث مطرح در سرمایه‌گذاری املاک و مستغلات</a:t>
            </a:r>
            <a:endParaRPr lang="en-US" sz="3200" dirty="0" smtClean="0"/>
          </a:p>
        </p:txBody>
      </p:sp>
      <p:graphicFrame>
        <p:nvGraphicFramePr>
          <p:cNvPr id="5" name="Content Placeholder 4"/>
          <p:cNvGraphicFramePr>
            <a:graphicFrameLocks noGrp="1"/>
          </p:cNvGraphicFramePr>
          <p:nvPr>
            <p:ph idx="1"/>
          </p:nvPr>
        </p:nvGraphicFramePr>
        <p:xfrm>
          <a:off x="990600" y="1371600"/>
          <a:ext cx="65532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gn="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اقتصاد شهری</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اقتصاد مالی</a:t>
            </a: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rPr>
              <a:t>اقتصاد املاک و مستغلات</a:t>
            </a:r>
            <a:endPar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مباحث مطرح در تأمین مالی املاک و مستغلات</a:t>
            </a:r>
            <a:endParaRPr lang="en-US" sz="3200" dirty="0"/>
          </a:p>
        </p:txBody>
      </p:sp>
      <p:graphicFrame>
        <p:nvGraphicFramePr>
          <p:cNvPr id="5" name="Content Placeholder 4"/>
          <p:cNvGraphicFramePr>
            <a:graphicFrameLocks noGrp="1"/>
          </p:cNvGraphicFramePr>
          <p:nvPr>
            <p:ph idx="1"/>
          </p:nvPr>
        </p:nvGraphicFramePr>
        <p:xfrm>
          <a:off x="990600" y="1371600"/>
          <a:ext cx="64770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r>
              <a:rPr lang="fa-IR" dirty="0" smtClean="0"/>
              <a:t>	</a:t>
            </a:r>
            <a:fld id="{83A1594A-FFBB-4D4C-9102-B83135140D26}" type="slidenum">
              <a:rPr lang="en-US" smtClean="0"/>
              <a:pPr>
                <a:defRPr/>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600" dirty="0" smtClean="0"/>
              <a:t>مباحث منتخب در تأمین مالی و سرمایه‌گذاری  املاک و مستغلات</a:t>
            </a:r>
            <a:endParaRPr lang="en-US" sz="2600" dirty="0"/>
          </a:p>
        </p:txBody>
      </p:sp>
      <p:sp>
        <p:nvSpPr>
          <p:cNvPr id="3" name="Content Placeholder 2"/>
          <p:cNvSpPr>
            <a:spLocks noGrp="1"/>
          </p:cNvSpPr>
          <p:nvPr>
            <p:ph idx="1"/>
          </p:nvPr>
        </p:nvSpPr>
        <p:spPr/>
        <p:txBody>
          <a:bodyPr/>
          <a:lstStyle/>
          <a:p>
            <a:pPr>
              <a:buFont typeface="Wingdings" pitchFamily="2" charset="2"/>
              <a:buChar char="ü"/>
            </a:pPr>
            <a:r>
              <a:rPr lang="fa-IR" dirty="0" smtClean="0">
                <a:cs typeface="B Zar" pitchFamily="2" charset="-78"/>
              </a:rPr>
              <a:t>تجزیه و تحلیل طرح‌های توسعۀ املاک و مستغلات</a:t>
            </a:r>
            <a:endParaRPr lang="en-US" dirty="0" smtClean="0">
              <a:cs typeface="B Zar" pitchFamily="2" charset="-78"/>
            </a:endParaRPr>
          </a:p>
          <a:p>
            <a:pPr>
              <a:buFont typeface="Wingdings" pitchFamily="2" charset="2"/>
              <a:buChar char="ü"/>
            </a:pPr>
            <a:r>
              <a:rPr lang="fa-IR" dirty="0" smtClean="0">
                <a:cs typeface="B Zar" pitchFamily="2" charset="-78"/>
              </a:rPr>
              <a:t>کسب‌وکار املاک و مستغلات در ایران</a:t>
            </a:r>
            <a:endParaRPr lang="en-US" dirty="0" smtClean="0">
              <a:cs typeface="B Zar" pitchFamily="2" charset="-78"/>
            </a:endParaRPr>
          </a:p>
          <a:p>
            <a:pPr>
              <a:buFont typeface="Wingdings" pitchFamily="2" charset="2"/>
              <a:buChar char="ü"/>
            </a:pPr>
            <a:r>
              <a:rPr lang="fa-IR" dirty="0" smtClean="0">
                <a:cs typeface="B Zar" pitchFamily="2" charset="-78"/>
              </a:rPr>
              <a:t>اقتصاد شهر و مشکلات تأمین مالی توسعۀ شهری در ایران</a:t>
            </a:r>
          </a:p>
          <a:p>
            <a:pPr>
              <a:buFont typeface="Wingdings" pitchFamily="2" charset="2"/>
              <a:buChar char="ü"/>
            </a:pPr>
            <a:r>
              <a:rPr lang="fa-IR" dirty="0" smtClean="0">
                <a:cs typeface="B Zar" pitchFamily="2" charset="-78"/>
              </a:rPr>
              <a:t>مشارکت زمانی</a:t>
            </a:r>
          </a:p>
          <a:p>
            <a:pPr>
              <a:buFont typeface="Wingdings" pitchFamily="2" charset="2"/>
              <a:buChar char="ü"/>
            </a:pPr>
            <a:r>
              <a:rPr lang="fa-IR" dirty="0" smtClean="0">
                <a:cs typeface="B Zar" pitchFamily="2" charset="-78"/>
              </a:rPr>
              <a:t>بحران مالی مسکن</a:t>
            </a:r>
          </a:p>
          <a:p>
            <a:pPr>
              <a:buFont typeface="Wingdings" pitchFamily="2" charset="2"/>
              <a:buChar char="ü"/>
            </a:pPr>
            <a:r>
              <a:rPr lang="fa-IR" dirty="0" smtClean="0">
                <a:cs typeface="B Zar" pitchFamily="2" charset="-78"/>
              </a:rPr>
              <a:t>بازار مسکن و نرخ برابری ارز</a:t>
            </a:r>
            <a:endParaRPr lang="en-US" dirty="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تکالیف کلاسی</a:t>
            </a:r>
            <a:endParaRPr lang="en-US" dirty="0"/>
          </a:p>
        </p:txBody>
      </p:sp>
      <p:sp>
        <p:nvSpPr>
          <p:cNvPr id="3" name="Content Placeholder 2"/>
          <p:cNvSpPr>
            <a:spLocks noGrp="1"/>
          </p:cNvSpPr>
          <p:nvPr>
            <p:ph idx="1"/>
          </p:nvPr>
        </p:nvSpPr>
        <p:spPr/>
        <p:txBody>
          <a:bodyPr/>
          <a:lstStyle/>
          <a:p>
            <a:pPr>
              <a:buNone/>
            </a:pPr>
            <a:r>
              <a:rPr lang="fa-IR" sz="2500" dirty="0" smtClean="0">
                <a:cs typeface="B Zar" pitchFamily="2" charset="-78"/>
              </a:rPr>
              <a:t>1- نسبت "دارایی‌های سرمایه‌ای (</a:t>
            </a:r>
            <a:r>
              <a:rPr lang="en-US" sz="2500" dirty="0" smtClean="0">
                <a:cs typeface="B Zar" pitchFamily="2" charset="-78"/>
              </a:rPr>
              <a:t>capital assets</a:t>
            </a:r>
            <a:r>
              <a:rPr lang="fa-IR" sz="2500" dirty="0" smtClean="0">
                <a:cs typeface="B Zar" pitchFamily="2" charset="-78"/>
              </a:rPr>
              <a:t>) مربوط به بخش املاک و مستغلات" به تولید ناخالص داخلی </a:t>
            </a:r>
            <a:r>
              <a:rPr lang="en-US" sz="2500" dirty="0" smtClean="0">
                <a:cs typeface="B Zar" pitchFamily="2" charset="-78"/>
              </a:rPr>
              <a:t>"</a:t>
            </a:r>
            <a:r>
              <a:rPr lang="fa-IR" sz="2500" dirty="0" smtClean="0">
                <a:cs typeface="B Zar" pitchFamily="2" charset="-78"/>
              </a:rPr>
              <a:t> کشورهای توسعه‌یافته چقدر است؟ بررسی کنید.</a:t>
            </a:r>
            <a:endParaRPr lang="en-US" sz="2500" dirty="0" smtClean="0">
              <a:cs typeface="B Zar" pitchFamily="2" charset="-78"/>
            </a:endParaRPr>
          </a:p>
          <a:p>
            <a:pPr>
              <a:buNone/>
            </a:pPr>
            <a:r>
              <a:rPr lang="fa-IR" sz="2500" dirty="0" smtClean="0">
                <a:cs typeface="B Zar" pitchFamily="2" charset="-78"/>
              </a:rPr>
              <a:t>2- رابطه‌ی بازار مصرف (</a:t>
            </a:r>
            <a:r>
              <a:rPr lang="en-US" sz="2500" dirty="0" smtClean="0">
                <a:cs typeface="B Zar" pitchFamily="2" charset="-78"/>
              </a:rPr>
              <a:t>usage market</a:t>
            </a:r>
            <a:r>
              <a:rPr lang="fa-IR" sz="2500" dirty="0" smtClean="0">
                <a:cs typeface="B Zar" pitchFamily="2" charset="-78"/>
              </a:rPr>
              <a:t>) و بازار دارایی(</a:t>
            </a:r>
            <a:r>
              <a:rPr lang="en-US" sz="2500" dirty="0" smtClean="0">
                <a:cs typeface="B Zar" pitchFamily="2" charset="-78"/>
              </a:rPr>
              <a:t>asset market </a:t>
            </a:r>
            <a:r>
              <a:rPr lang="fa-IR" sz="2500" dirty="0" smtClean="0">
                <a:cs typeface="B Zar" pitchFamily="2" charset="-78"/>
              </a:rPr>
              <a:t>) املاک و مستغلات چگونه است؟</a:t>
            </a:r>
            <a:endParaRPr lang="en-US" sz="2500" dirty="0" smtClean="0">
              <a:cs typeface="B Zar" pitchFamily="2" charset="-78"/>
            </a:endParaRPr>
          </a:p>
          <a:p>
            <a:pPr>
              <a:buNone/>
            </a:pPr>
            <a:r>
              <a:rPr lang="fa-IR" sz="2500" dirty="0" smtClean="0">
                <a:cs typeface="B Zar" pitchFamily="2" charset="-78"/>
              </a:rPr>
              <a:t>3- سبد بازار (</a:t>
            </a:r>
            <a:r>
              <a:rPr lang="en-US" sz="2500" dirty="0" smtClean="0">
                <a:cs typeface="B Zar" pitchFamily="2" charset="-78"/>
              </a:rPr>
              <a:t>market portfolio</a:t>
            </a:r>
            <a:r>
              <a:rPr lang="fa-IR" sz="2500" dirty="0" smtClean="0">
                <a:cs typeface="B Zar" pitchFamily="2" charset="-78"/>
              </a:rPr>
              <a:t>) در مدل </a:t>
            </a:r>
            <a:r>
              <a:rPr lang="en-US" sz="2500" dirty="0" smtClean="0">
                <a:cs typeface="B Zar" pitchFamily="2" charset="-78"/>
              </a:rPr>
              <a:t>CAPM</a:t>
            </a:r>
            <a:r>
              <a:rPr lang="fa-IR" sz="2500" dirty="0" smtClean="0">
                <a:cs typeface="B Zar" pitchFamily="2" charset="-78"/>
              </a:rPr>
              <a:t> شامل چه دارایی‌هایی می‌شود؟ نقش بخش املاک و مستغلات در این سبد چیست؟ چرا غالباً این بخش در سبد بازار لحاظ نمی‌شود ؟</a:t>
            </a:r>
            <a:endParaRPr lang="en-US" sz="2500" dirty="0" smtClean="0">
              <a:cs typeface="B Zar" pitchFamily="2" charset="-78"/>
            </a:endParaRPr>
          </a:p>
          <a:p>
            <a:pPr>
              <a:buNone/>
            </a:pPr>
            <a:r>
              <a:rPr lang="fa-IR" sz="2500" dirty="0" smtClean="0">
                <a:cs typeface="B Zar" pitchFamily="2" charset="-78"/>
              </a:rPr>
              <a:t>4- ارزش بازار شرکت‌های سهامی عام فعال در بخش املاک و مستغلات (</a:t>
            </a:r>
            <a:r>
              <a:rPr lang="en-US" sz="2500" dirty="0" smtClean="0">
                <a:cs typeface="B Zar" pitchFamily="2" charset="-78"/>
              </a:rPr>
              <a:t>public equity</a:t>
            </a:r>
            <a:r>
              <a:rPr lang="fa-IR" sz="2500" dirty="0" smtClean="0">
                <a:cs typeface="B Zar" pitchFamily="2" charset="-78"/>
              </a:rPr>
              <a:t> ) در بازار سرمایۀ ایران چقدر است ؟ (با ارزش بازار سایر صنایع مقایسه شود.)</a:t>
            </a:r>
            <a:endParaRPr lang="en-US" sz="2500" dirty="0" smtClean="0">
              <a:cs typeface="B Zar" pitchFamily="2" charset="-78"/>
            </a:endParaRPr>
          </a:p>
          <a:p>
            <a:pPr>
              <a:buNone/>
            </a:pPr>
            <a:endParaRPr lang="en-US" sz="2500" dirty="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تکالیف کلاسی</a:t>
            </a:r>
            <a:endParaRPr lang="en-US" dirty="0"/>
          </a:p>
        </p:txBody>
      </p:sp>
      <p:sp>
        <p:nvSpPr>
          <p:cNvPr id="3" name="Content Placeholder 2"/>
          <p:cNvSpPr>
            <a:spLocks noGrp="1"/>
          </p:cNvSpPr>
          <p:nvPr>
            <p:ph idx="1"/>
          </p:nvPr>
        </p:nvSpPr>
        <p:spPr/>
        <p:txBody>
          <a:bodyPr/>
          <a:lstStyle/>
          <a:p>
            <a:pPr>
              <a:buNone/>
            </a:pPr>
            <a:r>
              <a:rPr lang="fa-IR" sz="2500" dirty="0" smtClean="0">
                <a:cs typeface="B Zar" pitchFamily="2" charset="-78"/>
              </a:rPr>
              <a:t>5- ابزار مالی‌ای که بر پایۀ ملک (</a:t>
            </a:r>
            <a:r>
              <a:rPr lang="en-US" sz="2500" dirty="0" smtClean="0">
                <a:cs typeface="B Zar" pitchFamily="2" charset="-78"/>
              </a:rPr>
              <a:t>real property</a:t>
            </a:r>
            <a:r>
              <a:rPr lang="fa-IR" sz="2500" dirty="0" smtClean="0">
                <a:cs typeface="B Zar" pitchFamily="2" charset="-78"/>
              </a:rPr>
              <a:t>) در بازارهای مالی معامله می‌شوند، کدام‌اند ؟ (کامل توضیح دهید)</a:t>
            </a:r>
            <a:endParaRPr lang="en-US" sz="2500" dirty="0" smtClean="0">
              <a:cs typeface="B Zar" pitchFamily="2" charset="-78"/>
            </a:endParaRPr>
          </a:p>
          <a:p>
            <a:pPr>
              <a:buNone/>
            </a:pPr>
            <a:r>
              <a:rPr lang="fa-IR" sz="2500" dirty="0" smtClean="0">
                <a:cs typeface="B Zar" pitchFamily="2" charset="-78"/>
              </a:rPr>
              <a:t>6- آیا املاک و مستغلات را می‌توان به عنوان طبقۀ دارایی (</a:t>
            </a:r>
            <a:r>
              <a:rPr lang="en-US" sz="2500" dirty="0" smtClean="0">
                <a:cs typeface="B Zar" pitchFamily="2" charset="-78"/>
              </a:rPr>
              <a:t>asset class</a:t>
            </a:r>
            <a:r>
              <a:rPr lang="fa-IR" sz="2500" dirty="0" smtClean="0">
                <a:cs typeface="B Zar" pitchFamily="2" charset="-78"/>
              </a:rPr>
              <a:t>) در نظر گرفت ؟ (نظرات موافق و مخالف را بیان کنید).</a:t>
            </a:r>
            <a:endParaRPr lang="en-US" sz="2500" dirty="0" smtClean="0">
              <a:cs typeface="B Zar" pitchFamily="2" charset="-78"/>
            </a:endParaRPr>
          </a:p>
          <a:p>
            <a:pPr>
              <a:buNone/>
            </a:pPr>
            <a:r>
              <a:rPr lang="fa-IR" sz="2500" dirty="0" smtClean="0">
                <a:cs typeface="B Zar" pitchFamily="2" charset="-78"/>
              </a:rPr>
              <a:t>7- در مورد کالاهای اساسی به عنوان طبقۀ دارایی بحث کنید.</a:t>
            </a:r>
            <a:endParaRPr lang="en-US" sz="2500" dirty="0" smtClean="0">
              <a:cs typeface="B Zar" pitchFamily="2" charset="-78"/>
            </a:endParaRPr>
          </a:p>
          <a:p>
            <a:pPr>
              <a:buNone/>
            </a:pPr>
            <a:r>
              <a:rPr lang="fa-IR" sz="2500" dirty="0" smtClean="0">
                <a:cs typeface="B Zar" pitchFamily="2" charset="-78"/>
              </a:rPr>
              <a:t>8- موازنۀ ریسک و بازده طبقه‌های مختلف دارایی و هم‌چنین همبستگی  میان آن‌ها را بر اساس مطالعات نظری و تجربی مقایسه کنید ؟</a:t>
            </a:r>
            <a:endParaRPr lang="en-US" sz="2500" dirty="0" smtClean="0">
              <a:cs typeface="B Zar" pitchFamily="2" charset="-78"/>
            </a:endParaRPr>
          </a:p>
          <a:p>
            <a:pPr>
              <a:buNone/>
            </a:pPr>
            <a:r>
              <a:rPr lang="fa-IR" sz="2500" dirty="0" smtClean="0">
                <a:cs typeface="B Zar" pitchFamily="2" charset="-78"/>
              </a:rPr>
              <a:t>9- به چه دلایلی بازار دارایی املاک و مستغلات  از بازار رقابت کامل فاصله می‌گیرد ؟</a:t>
            </a:r>
          </a:p>
          <a:p>
            <a:pPr>
              <a:buNone/>
            </a:pPr>
            <a:r>
              <a:rPr lang="fa-IR" sz="2500" dirty="0" smtClean="0">
                <a:cs typeface="B Zar" pitchFamily="2" charset="-78"/>
              </a:rPr>
              <a:t>10- نقش مدیر مالی در یک نهاد مالی و یک نهاد تولیدی فعال در بازار املاک و مستغلات را مقایسه کنید.</a:t>
            </a:r>
            <a:endParaRPr lang="en-US" sz="2500" dirty="0" smtClean="0">
              <a:cs typeface="B Zar" pitchFamily="2" charset="-78"/>
            </a:endParaRPr>
          </a:p>
          <a:p>
            <a:pPr>
              <a:buNone/>
            </a:pPr>
            <a:r>
              <a:rPr lang="fa-IR" sz="2500" dirty="0" smtClean="0">
                <a:cs typeface="B Zar" pitchFamily="2" charset="-78"/>
              </a:rPr>
              <a:t>11- دربارۀ این‌که سرمایه‌گذاری و تأمین مالی دو روی یک سکه‌اند، توضیح دهید. (با پس‌زمینۀ املاک و مستغلات)</a:t>
            </a:r>
            <a:endParaRPr lang="en-US" sz="2500" dirty="0" smtClean="0">
              <a:cs typeface="B Zar" pitchFamily="2" charset="-78"/>
            </a:endParaRPr>
          </a:p>
          <a:p>
            <a:pPr>
              <a:buNone/>
            </a:pPr>
            <a:endParaRPr lang="en-US" sz="2500" dirty="0" smtClean="0">
              <a:cs typeface="B Zar" pitchFamily="2" charset="-78"/>
            </a:endParaRPr>
          </a:p>
          <a:p>
            <a:pPr>
              <a:buNone/>
            </a:pPr>
            <a:endParaRPr lang="en-US" sz="2500" dirty="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تکالیف کلاسی</a:t>
            </a:r>
            <a:endParaRPr lang="en-US" dirty="0"/>
          </a:p>
        </p:txBody>
      </p:sp>
      <p:sp>
        <p:nvSpPr>
          <p:cNvPr id="3" name="Content Placeholder 2"/>
          <p:cNvSpPr>
            <a:spLocks noGrp="1"/>
          </p:cNvSpPr>
          <p:nvPr>
            <p:ph idx="1"/>
          </p:nvPr>
        </p:nvSpPr>
        <p:spPr/>
        <p:txBody>
          <a:bodyPr/>
          <a:lstStyle/>
          <a:p>
            <a:pPr>
              <a:buNone/>
            </a:pPr>
            <a:r>
              <a:rPr lang="fa-IR" sz="2500" dirty="0" smtClean="0">
                <a:cs typeface="B Zar" pitchFamily="2" charset="-78"/>
              </a:rPr>
              <a:t>12- حجم سرمایه‌گذاری در ملک (</a:t>
            </a:r>
            <a:r>
              <a:rPr lang="en-US" sz="2500" dirty="0" smtClean="0">
                <a:cs typeface="B Zar" pitchFamily="2" charset="-78"/>
              </a:rPr>
              <a:t>real property</a:t>
            </a:r>
            <a:r>
              <a:rPr lang="fa-IR" sz="2500" dirty="0" smtClean="0">
                <a:cs typeface="B Zar" pitchFamily="2" charset="-78"/>
              </a:rPr>
              <a:t>) در </a:t>
            </a:r>
            <a:r>
              <a:rPr lang="fa-IR" sz="2500" u="sng" dirty="0" smtClean="0">
                <a:cs typeface="B Zar" pitchFamily="2" charset="-78"/>
              </a:rPr>
              <a:t>دوبی</a:t>
            </a:r>
            <a:r>
              <a:rPr lang="fa-IR" sz="2500" dirty="0" smtClean="0">
                <a:cs typeface="B Zar" pitchFamily="2" charset="-78"/>
              </a:rPr>
              <a:t> (به عنوان یک  مورد خاص و منحصر به‌ فرد) چقدر است ؟ بررسی کنید.</a:t>
            </a:r>
            <a:endParaRPr lang="en-US" sz="2500" dirty="0" smtClean="0">
              <a:cs typeface="B Zar" pitchFamily="2" charset="-78"/>
            </a:endParaRPr>
          </a:p>
          <a:p>
            <a:pPr>
              <a:buNone/>
            </a:pPr>
            <a:r>
              <a:rPr lang="fa-IR" sz="2500" dirty="0" smtClean="0">
                <a:cs typeface="B Zar" pitchFamily="2" charset="-78"/>
              </a:rPr>
              <a:t>13- به‌طور معمول کدام‌یک از شاخص‌های بازار املاک و مستغلات برای نظارت بر وضعیت اقتصاد کلان  محاسبه و افشا می‌شوند؟ دربارۀ شاخص‌ها توضیح دهید.</a:t>
            </a:r>
            <a:endParaRPr lang="en-US" sz="2500" dirty="0" smtClean="0">
              <a:cs typeface="B Zar" pitchFamily="2" charset="-78"/>
            </a:endParaRPr>
          </a:p>
          <a:p>
            <a:pPr>
              <a:buNone/>
            </a:pPr>
            <a:r>
              <a:rPr lang="fa-IR" sz="2500" dirty="0" smtClean="0">
                <a:cs typeface="B Zar" pitchFamily="2" charset="-78"/>
              </a:rPr>
              <a:t>14- سیاست‌های تسهیل کمّی (</a:t>
            </a:r>
            <a:r>
              <a:rPr lang="en-US" sz="2500" dirty="0" smtClean="0">
                <a:cs typeface="B Zar" pitchFamily="2" charset="-78"/>
              </a:rPr>
              <a:t>quantitative easing</a:t>
            </a:r>
            <a:r>
              <a:rPr lang="fa-IR" sz="2500" dirty="0" smtClean="0">
                <a:cs typeface="B Zar" pitchFamily="2" charset="-78"/>
              </a:rPr>
              <a:t>) اخیر فدرال رزرو چه ارتباطی با بخش املاک و مستغلات دارد؟ </a:t>
            </a:r>
            <a:endParaRPr lang="en-US" sz="2500" dirty="0" smtClean="0">
              <a:cs typeface="B Zar" pitchFamily="2" charset="-78"/>
            </a:endParaRPr>
          </a:p>
          <a:p>
            <a:pPr>
              <a:buNone/>
            </a:pPr>
            <a:endParaRPr lang="en-US" sz="2500" dirty="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9ACD263F-EACE-439E-8E58-6F62B750036D}" type="slidenum">
              <a:rPr lang="en-US"/>
              <a:pPr>
                <a:defRPr/>
              </a:pPr>
              <a:t>35</a:t>
            </a:fld>
            <a:endParaRPr lang="en-US" dirty="0"/>
          </a:p>
        </p:txBody>
      </p:sp>
      <p:sp>
        <p:nvSpPr>
          <p:cNvPr id="23555" name="Rectangle 2"/>
          <p:cNvSpPr>
            <a:spLocks noGrp="1" noChangeArrowheads="1"/>
          </p:cNvSpPr>
          <p:nvPr>
            <p:ph type="title"/>
          </p:nvPr>
        </p:nvSpPr>
        <p:spPr/>
        <p:txBody>
          <a:bodyPr/>
          <a:lstStyle/>
          <a:p>
            <a:endParaRPr lang="en-US" dirty="0" smtClean="0"/>
          </a:p>
        </p:txBody>
      </p:sp>
      <p:sp>
        <p:nvSpPr>
          <p:cNvPr id="37892" name="Text Box 7"/>
          <p:cNvSpPr txBox="1">
            <a:spLocks noChangeArrowheads="1"/>
          </p:cNvSpPr>
          <p:nvPr/>
        </p:nvSpPr>
        <p:spPr bwMode="auto">
          <a:xfrm>
            <a:off x="685800" y="2559050"/>
            <a:ext cx="7620000" cy="1098550"/>
          </a:xfrm>
          <a:prstGeom prst="rect">
            <a:avLst/>
          </a:prstGeom>
          <a:noFill/>
          <a:ln w="9525">
            <a:noFill/>
            <a:miter lim="800000"/>
            <a:headEnd/>
            <a:tailEnd/>
          </a:ln>
          <a:effectLst>
            <a:prstShdw prst="shdw12">
              <a:schemeClr val="bg2">
                <a:alpha val="50000"/>
              </a:schemeClr>
            </a:prstShdw>
          </a:effectLst>
        </p:spPr>
        <p:txBody>
          <a:bodyPr>
            <a:spAutoFit/>
          </a:bodyPr>
          <a:lstStyle/>
          <a:p>
            <a:pPr algn="ctr">
              <a:spcBef>
                <a:spcPct val="50000"/>
              </a:spcBef>
              <a:defRPr/>
            </a:pPr>
            <a:r>
              <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rPr>
              <a:t>با تشکر</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وجوه مختلف املاک و مستغلات</a:t>
            </a:r>
            <a:endParaRPr lang="en-US" dirty="0"/>
          </a:p>
        </p:txBody>
      </p:sp>
      <p:graphicFrame>
        <p:nvGraphicFramePr>
          <p:cNvPr id="7" name="Content Placeholder 6"/>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رویکرد مطالعۀ املاک و مستغلات</a:t>
            </a:r>
            <a:endParaRPr lang="en-US" dirty="0"/>
          </a:p>
        </p:txBody>
      </p:sp>
      <p:graphicFrame>
        <p:nvGraphicFramePr>
          <p:cNvPr id="7" name="Content Placeholder 6"/>
          <p:cNvGraphicFramePr>
            <a:graphicFrameLocks noGrp="1"/>
          </p:cNvGraphicFramePr>
          <p:nvPr>
            <p:ph idx="1"/>
          </p:nvPr>
        </p:nvGraphicFramePr>
        <p:xfrm>
          <a:off x="457200" y="12954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اقتصاد املاک و مستغلات</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gn="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اهمیت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بازارهای عمده</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دارایی‌های سرمایه‌ای</a:t>
            </a:r>
            <a:r>
              <a:rPr lang="en-US"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en-US"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rPr>
              <a:t>مروری بر بخش املاک و مستغلات</a:t>
            </a:r>
            <a:endPar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اهمیت بخش املاک و مستغلات</a:t>
            </a:r>
            <a:endParaRPr lang="en-US" dirty="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8</a:t>
            </a:fld>
            <a:endParaRPr lang="en-US" dirty="0"/>
          </a:p>
        </p:txBody>
      </p:sp>
      <p:pic>
        <p:nvPicPr>
          <p:cNvPr id="5" name="Picture 16" descr="takesavillage"/>
          <p:cNvPicPr>
            <a:picLocks noChangeAspect="1" noChangeArrowheads="1"/>
          </p:cNvPicPr>
          <p:nvPr/>
        </p:nvPicPr>
        <p:blipFill>
          <a:blip r:embed="rId7" cstate="print"/>
          <a:srcRect/>
          <a:stretch>
            <a:fillRect/>
          </a:stretch>
        </p:blipFill>
        <p:spPr bwMode="auto">
          <a:xfrm>
            <a:off x="34925" y="5876925"/>
            <a:ext cx="6638925" cy="923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fa-IR" smtClean="0"/>
              <a:t>اهمیت بخش املاک و مستغلات</a:t>
            </a:r>
            <a:endParaRPr lang="en-US" smtClean="0"/>
          </a:p>
        </p:txBody>
      </p:sp>
      <p:graphicFrame>
        <p:nvGraphicFramePr>
          <p:cNvPr id="4" name="Content Placeholder 3"/>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76200" y="6365557"/>
            <a:ext cx="9144000" cy="492443"/>
          </a:xfrm>
          <a:prstGeom prst="rect">
            <a:avLst/>
          </a:prstGeom>
          <a:noFill/>
        </p:spPr>
        <p:txBody>
          <a:bodyPr wrap="square" rtlCol="0">
            <a:spAutoFit/>
          </a:bodyPr>
          <a:lstStyle/>
          <a:p>
            <a:r>
              <a:rPr lang="en-US" sz="1300" dirty="0" smtClean="0">
                <a:solidFill>
                  <a:schemeClr val="bg1"/>
                </a:solidFill>
              </a:rPr>
              <a:t>*Andrew Baum. (2009) </a:t>
            </a:r>
            <a:r>
              <a:rPr lang="en-US" sz="1300" b="1" dirty="0" smtClean="0">
                <a:solidFill>
                  <a:schemeClr val="bg1"/>
                </a:solidFill>
              </a:rPr>
              <a:t>Commercial Real Estate Investment: </a:t>
            </a:r>
            <a:r>
              <a:rPr lang="en-US" sz="1300" dirty="0" smtClean="0">
                <a:solidFill>
                  <a:schemeClr val="bg1"/>
                </a:solidFill>
              </a:rPr>
              <a:t>A Strategic Approach Second edition. p 3</a:t>
            </a:r>
          </a:p>
          <a:p>
            <a:r>
              <a:rPr lang="en-US" sz="1300" dirty="0" smtClean="0">
                <a:solidFill>
                  <a:schemeClr val="bg1"/>
                </a:solidFill>
              </a:rPr>
              <a:t>**  Commercial Real Estate Analysis &amp; Investments (2e), by </a:t>
            </a:r>
            <a:r>
              <a:rPr lang="en-US" sz="1300" dirty="0" err="1" smtClean="0">
                <a:solidFill>
                  <a:schemeClr val="bg1"/>
                </a:solidFill>
              </a:rPr>
              <a:t>Geltner</a:t>
            </a:r>
            <a:r>
              <a:rPr lang="en-US" sz="1300" dirty="0" smtClean="0">
                <a:solidFill>
                  <a:schemeClr val="bg1"/>
                </a:solidFill>
              </a:rPr>
              <a:t>, Miller, Clayton and </a:t>
            </a:r>
            <a:r>
              <a:rPr lang="en-US" sz="1300" dirty="0" err="1" smtClean="0">
                <a:solidFill>
                  <a:schemeClr val="bg1"/>
                </a:solidFill>
              </a:rPr>
              <a:t>Eichholtz</a:t>
            </a:r>
            <a:r>
              <a:rPr lang="en-US" sz="1300" dirty="0" smtClean="0">
                <a:solidFill>
                  <a:schemeClr val="bg1"/>
                </a:solidFill>
              </a:rPr>
              <a:t>. </a:t>
            </a:r>
            <a:r>
              <a:rPr lang="en-US" sz="1300" dirty="0" err="1" smtClean="0">
                <a:solidFill>
                  <a:schemeClr val="bg1"/>
                </a:solidFill>
              </a:rPr>
              <a:t>Centage</a:t>
            </a:r>
            <a:r>
              <a:rPr lang="en-US" sz="1300" dirty="0" smtClean="0">
                <a:solidFill>
                  <a:schemeClr val="bg1"/>
                </a:solidFill>
              </a:rPr>
              <a:t>, 2007. p 50</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ample presentation slid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38540</TotalTime>
  <Words>1834</Words>
  <Application>Microsoft Office PowerPoint</Application>
  <PresentationFormat>On-screen Show (4:3)</PresentationFormat>
  <Paragraphs>252</Paragraphs>
  <Slides>35</Slides>
  <Notes>3</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Sample presentation slides</vt:lpstr>
      <vt:lpstr>بسم‌الله الرحمن الرحیم</vt:lpstr>
      <vt:lpstr> مقدمه‌ای بر تأمین مالی و سرمایه‌گذاری املاک و مستغلات </vt:lpstr>
      <vt:lpstr>اقتصاد شهری اقتصاد مالی</vt:lpstr>
      <vt:lpstr>وجوه مختلف املاک و مستغلات</vt:lpstr>
      <vt:lpstr>رویکرد مطالعۀ املاک و مستغلات</vt:lpstr>
      <vt:lpstr>اقتصاد املاک و مستغلات</vt:lpstr>
      <vt:lpstr>اهمیت  بازارهای عمده دارایی‌های سرمایه‌ای </vt:lpstr>
      <vt:lpstr>اهمیت بخش املاک و مستغلات</vt:lpstr>
      <vt:lpstr>اهمیت بخش املاک و مستغلات</vt:lpstr>
      <vt:lpstr>اهمیت بخش املاک و مستغلات</vt:lpstr>
      <vt:lpstr>اهمیت بخش املاک و مستغلات</vt:lpstr>
      <vt:lpstr>بازارهای عمدۀ املاک و مستغلات</vt:lpstr>
      <vt:lpstr>بازار دارایی املاک و مستغلات</vt:lpstr>
      <vt:lpstr>انواع عمدۀ بازارهای دارایی‌های سرمایه‌ای و ابزار سرمایه‌گذاری</vt:lpstr>
      <vt:lpstr>*املاک و مستغلات تحت مالکیت شرکت‌های سهامی عام + صندوق‌های املاک و مستغلات</vt:lpstr>
      <vt:lpstr>ملک به‌عنوان دارایی پایه</vt:lpstr>
      <vt:lpstr>طبقات دارایی ویژگی‌های بازار  ویژگی‌های سرمایه‌گذاری</vt:lpstr>
      <vt:lpstr>املاک و مستغلات به‌عنوان طبقۀ دارایی</vt:lpstr>
      <vt:lpstr>ویژگی‌های ریسک و بازدۀ ملک</vt:lpstr>
      <vt:lpstr>ویژگی‌های بازار املاک</vt:lpstr>
      <vt:lpstr>مقایسۀ بازارها</vt:lpstr>
      <vt:lpstr>آیا ملک به‌عنوان طبقۀ دارایی مورد قبول قرار گرفته است؟</vt:lpstr>
      <vt:lpstr>ویژگی‌های مهم ملک از منظر سرمایه‌گذاران</vt:lpstr>
      <vt:lpstr>روی دیگر سکه</vt:lpstr>
      <vt:lpstr>نمونۀ ترازنامۀ شرکت سرمایه‌گذاری  </vt:lpstr>
      <vt:lpstr>مباحث مطرح در سرمایه‌گذاری  مباحث مطرح در تأمین مالی مباحث منتخب</vt:lpstr>
      <vt:lpstr>مسائل اساسی تأمین مالی و سرمایه‌گذاری املاک و مستغلات</vt:lpstr>
      <vt:lpstr>متخصص مالی در نهاد مالی و غیرمالی</vt:lpstr>
      <vt:lpstr>مباحث مطرح در سرمایه‌گذاری املاک و مستغلات</vt:lpstr>
      <vt:lpstr>مباحث مطرح در تأمین مالی املاک و مستغلات</vt:lpstr>
      <vt:lpstr>مباحث منتخب در تأمین مالی و سرمایه‌گذاری  املاک و مستغلات</vt:lpstr>
      <vt:lpstr>تکالیف کلاسی</vt:lpstr>
      <vt:lpstr>تکالیف کلاسی</vt:lpstr>
      <vt:lpstr>تکالیف کلاسی</vt:lpstr>
      <vt:lpstr>Slide 35</vt:lpstr>
    </vt:vector>
  </TitlesOfParts>
  <Company>Saudi Aramco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Administrator</dc:creator>
  <cp:lastModifiedBy>1</cp:lastModifiedBy>
  <cp:revision>1338</cp:revision>
  <dcterms:created xsi:type="dcterms:W3CDTF">2007-09-07T17:57:35Z</dcterms:created>
  <dcterms:modified xsi:type="dcterms:W3CDTF">2012-09-25T10:45:28Z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TC011367981033</vt:lpwstr>
  </property>
</Properties>
</file>